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Lst>
  <p:sldSz cx="12192000" cy="6858000"/>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660"/>
  </p:normalViewPr>
  <p:slideViewPr>
    <p:cSldViewPr snapToGrid="0">
      <p:cViewPr varScale="1">
        <p:scale>
          <a:sx n="85" d="100"/>
          <a:sy n="85" d="100"/>
        </p:scale>
        <p:origin x="9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7F18C266-290E-42C8-88E8-FCABE6A8D14D}" type="datetimeFigureOut">
              <a:rPr lang="en-GB" smtClean="0"/>
              <a:t>18/04/2026</a:t>
            </a:fld>
            <a:endParaRPr lang="en-GB"/>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GB"/>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4A92DC93-B728-497D-9153-4438D3FF8E32}" type="slidenum">
              <a:rPr lang="en-GB" smtClean="0"/>
              <a:t>‹#›</a:t>
            </a:fld>
            <a:endParaRPr lang="en-GB"/>
          </a:p>
        </p:txBody>
      </p:sp>
    </p:spTree>
    <p:extLst>
      <p:ext uri="{BB962C8B-B14F-4D97-AF65-F5344CB8AC3E}">
        <p14:creationId xmlns:p14="http://schemas.microsoft.com/office/powerpoint/2010/main" val="4045660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A92DC93-B728-497D-9153-4438D3FF8E32}" type="slidenum">
              <a:rPr lang="en-GB" smtClean="0"/>
              <a:t>2</a:t>
            </a:fld>
            <a:endParaRPr lang="en-GB"/>
          </a:p>
        </p:txBody>
      </p:sp>
    </p:spTree>
    <p:extLst>
      <p:ext uri="{BB962C8B-B14F-4D97-AF65-F5344CB8AC3E}">
        <p14:creationId xmlns:p14="http://schemas.microsoft.com/office/powerpoint/2010/main" val="1060423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5DA93-356A-B1A8-C03E-822DA66D5E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A06B6F9-D7EF-4CB2-C87F-C3A8122538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E6EF078-CDE0-E1F6-FD60-E29A534079F3}"/>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5" name="Footer Placeholder 4">
            <a:extLst>
              <a:ext uri="{FF2B5EF4-FFF2-40B4-BE49-F238E27FC236}">
                <a16:creationId xmlns:a16="http://schemas.microsoft.com/office/drawing/2014/main" id="{7CD29AE1-437A-1A82-7833-FAF4A62808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1421E6-87FE-AA09-4F5C-F07610CA1C5F}"/>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4264083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BD8D6-3A24-BAB5-FA88-38612CFF42E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774B904-FFA9-56EF-1CC7-62FA180CCE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55F2A8-C923-4472-8AF8-7E6C2D80C1B0}"/>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5" name="Footer Placeholder 4">
            <a:extLst>
              <a:ext uri="{FF2B5EF4-FFF2-40B4-BE49-F238E27FC236}">
                <a16:creationId xmlns:a16="http://schemas.microsoft.com/office/drawing/2014/main" id="{123333E4-908A-1E0C-38E1-F22B3022C34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60A5CF-0505-EC54-7CF2-88136D48CBFE}"/>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1538591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7D50EE-7150-0FF2-64B5-2D73003C8E0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EAE461-9A1F-5BD6-314C-C0EF31CBA7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6CE9D5-A2B9-25F1-515E-1DF14EA34B9C}"/>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5" name="Footer Placeholder 4">
            <a:extLst>
              <a:ext uri="{FF2B5EF4-FFF2-40B4-BE49-F238E27FC236}">
                <a16:creationId xmlns:a16="http://schemas.microsoft.com/office/drawing/2014/main" id="{8FE59066-3D1F-AB34-E4E1-35E83D2345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FA7CFA-BBCC-DD56-D87D-D1B1A18EEEB8}"/>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297467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6EE7C-3180-37E8-0893-57F64CFEC66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07EFB7-5E6E-0996-8CB2-C663711D34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A8C8D3-5544-C733-4C0D-BF8B78C093AE}"/>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5" name="Footer Placeholder 4">
            <a:extLst>
              <a:ext uri="{FF2B5EF4-FFF2-40B4-BE49-F238E27FC236}">
                <a16:creationId xmlns:a16="http://schemas.microsoft.com/office/drawing/2014/main" id="{1185BB1C-276A-CEDF-F871-316E755A84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7F3F43-7EAA-AEE6-0742-A6EFF6B3F97E}"/>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409389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5D47E-3474-B2E8-FAB7-C6564BD97D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2DB623C-AF90-6AE9-F7E0-AD35F8F697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3089FF-185A-0B49-520F-FDD0FFB844DB}"/>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5" name="Footer Placeholder 4">
            <a:extLst>
              <a:ext uri="{FF2B5EF4-FFF2-40B4-BE49-F238E27FC236}">
                <a16:creationId xmlns:a16="http://schemas.microsoft.com/office/drawing/2014/main" id="{685EC05F-1947-EEAE-63F7-B7D09AAF61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6246B9-519E-3ADB-04FD-50ED6186DAB0}"/>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1093495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A97E1-65A6-1CF1-C361-2F02B75D99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EF9CC6-C2B6-651F-85F8-CB17DE016F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B4C45AF-35E3-F599-E3F5-A3293DFE46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42CBC3-48B5-9119-6E02-61F5D8E2C26D}"/>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6" name="Footer Placeholder 5">
            <a:extLst>
              <a:ext uri="{FF2B5EF4-FFF2-40B4-BE49-F238E27FC236}">
                <a16:creationId xmlns:a16="http://schemas.microsoft.com/office/drawing/2014/main" id="{913057CC-B9A4-67E2-0D57-7D9B0C3926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C44ED6-689A-3DCD-BF1B-A03AC4086162}"/>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71206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624DA-DF7A-4168-9090-DA8E763D1E5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D3A759-7DE8-841B-FF30-C0B7F905C7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16C151-6340-FBD1-2F47-00452C6ABC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B5F984A-7184-A07A-40E9-12270DA357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473AE9-38A9-94FB-A0BA-40633BAF01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F50F36B-96E6-0013-46EC-AD7A56172668}"/>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8" name="Footer Placeholder 7">
            <a:extLst>
              <a:ext uri="{FF2B5EF4-FFF2-40B4-BE49-F238E27FC236}">
                <a16:creationId xmlns:a16="http://schemas.microsoft.com/office/drawing/2014/main" id="{1305901C-C5A9-D024-3C7F-885CE4B8756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FE6990A-52B6-358C-E9E6-3C9A9E426E79}"/>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243682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BE664-B604-99B9-1D7A-0000066C1C6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BB1FF96-0C73-5F62-AA4C-42A087B21A93}"/>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4" name="Footer Placeholder 3">
            <a:extLst>
              <a:ext uri="{FF2B5EF4-FFF2-40B4-BE49-F238E27FC236}">
                <a16:creationId xmlns:a16="http://schemas.microsoft.com/office/drawing/2014/main" id="{514C6224-4176-7068-BDC8-D7E18E7B4AB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6CCB19F-9D8C-13FC-F1C7-99D5CEBDE233}"/>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1175174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7A506A-F2E4-DF6D-FE0D-B1EB3613319E}"/>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3" name="Footer Placeholder 2">
            <a:extLst>
              <a:ext uri="{FF2B5EF4-FFF2-40B4-BE49-F238E27FC236}">
                <a16:creationId xmlns:a16="http://schemas.microsoft.com/office/drawing/2014/main" id="{727ABCB2-AEDE-9B0F-0C8E-1842666B425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4321B18-FB5C-E4C3-7611-1893CB755512}"/>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3097115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FE2A5-CC05-90D9-BC69-38D448AD0C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5EAF4FA-4158-6CAC-C867-368BAD5FA4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230986-C720-A37B-84C8-F65137CCEE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F9F283-F079-3747-75A3-7D40B219FF7D}"/>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6" name="Footer Placeholder 5">
            <a:extLst>
              <a:ext uri="{FF2B5EF4-FFF2-40B4-BE49-F238E27FC236}">
                <a16:creationId xmlns:a16="http://schemas.microsoft.com/office/drawing/2014/main" id="{BF07FFAA-0DDC-5928-CD6E-C47461C2D11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DE0BC4-1B0E-3BB1-9202-0AB938571598}"/>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353497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15D2C-51F3-5646-C5B2-3BB4BC119E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162398B-F994-1964-0E17-47F76DA3F3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B0CC504-D6A5-16C6-B45F-1DA48DD3DE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29C84A-3ED8-7CE7-4EE6-1F940BC5529F}"/>
              </a:ext>
            </a:extLst>
          </p:cNvPr>
          <p:cNvSpPr>
            <a:spLocks noGrp="1"/>
          </p:cNvSpPr>
          <p:nvPr>
            <p:ph type="dt" sz="half" idx="10"/>
          </p:nvPr>
        </p:nvSpPr>
        <p:spPr/>
        <p:txBody>
          <a:bodyPr/>
          <a:lstStyle/>
          <a:p>
            <a:fld id="{68B085DF-0660-47B4-BEA9-74FCFF89A817}" type="datetimeFigureOut">
              <a:rPr lang="en-GB" smtClean="0"/>
              <a:t>18/04/2026</a:t>
            </a:fld>
            <a:endParaRPr lang="en-GB"/>
          </a:p>
        </p:txBody>
      </p:sp>
      <p:sp>
        <p:nvSpPr>
          <p:cNvPr id="6" name="Footer Placeholder 5">
            <a:extLst>
              <a:ext uri="{FF2B5EF4-FFF2-40B4-BE49-F238E27FC236}">
                <a16:creationId xmlns:a16="http://schemas.microsoft.com/office/drawing/2014/main" id="{F2A149A0-D3FC-4452-EB0C-91BB1D24E6F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18E221-0A1D-017E-4CA8-6E125009037F}"/>
              </a:ext>
            </a:extLst>
          </p:cNvPr>
          <p:cNvSpPr>
            <a:spLocks noGrp="1"/>
          </p:cNvSpPr>
          <p:nvPr>
            <p:ph type="sldNum" sz="quarter" idx="12"/>
          </p:nvPr>
        </p:nvSpPr>
        <p:spPr/>
        <p:txBody>
          <a:bodyPr/>
          <a:lstStyle/>
          <a:p>
            <a:fld id="{8EB5FF63-0F5E-49D1-AA01-810DE1523592}" type="slidenum">
              <a:rPr lang="en-GB" smtClean="0"/>
              <a:t>‹#›</a:t>
            </a:fld>
            <a:endParaRPr lang="en-GB"/>
          </a:p>
        </p:txBody>
      </p:sp>
    </p:spTree>
    <p:extLst>
      <p:ext uri="{BB962C8B-B14F-4D97-AF65-F5344CB8AC3E}">
        <p14:creationId xmlns:p14="http://schemas.microsoft.com/office/powerpoint/2010/main" val="3237925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7E3917-3BFA-0C55-58B7-397CB00E3A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DD0089A-BBFC-57B1-E6A9-305015E365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73C8CA-F5DE-DACB-6BE2-5E74670C77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B085DF-0660-47B4-BEA9-74FCFF89A817}" type="datetimeFigureOut">
              <a:rPr lang="en-GB" smtClean="0"/>
              <a:t>18/04/2026</a:t>
            </a:fld>
            <a:endParaRPr lang="en-GB"/>
          </a:p>
        </p:txBody>
      </p:sp>
      <p:sp>
        <p:nvSpPr>
          <p:cNvPr id="5" name="Footer Placeholder 4">
            <a:extLst>
              <a:ext uri="{FF2B5EF4-FFF2-40B4-BE49-F238E27FC236}">
                <a16:creationId xmlns:a16="http://schemas.microsoft.com/office/drawing/2014/main" id="{01DEA32B-8BB2-4E7F-0CDF-9FC4843F89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554404C-C60A-AD82-198B-E848213309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B5FF63-0F5E-49D1-AA01-810DE1523592}" type="slidenum">
              <a:rPr lang="en-GB" smtClean="0"/>
              <a:t>‹#›</a:t>
            </a:fld>
            <a:endParaRPr lang="en-GB"/>
          </a:p>
        </p:txBody>
      </p:sp>
    </p:spTree>
    <p:extLst>
      <p:ext uri="{BB962C8B-B14F-4D97-AF65-F5344CB8AC3E}">
        <p14:creationId xmlns:p14="http://schemas.microsoft.com/office/powerpoint/2010/main" val="810731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51797-07E1-CBFB-D6A3-845CBD4ADBD6}"/>
              </a:ext>
            </a:extLst>
          </p:cNvPr>
          <p:cNvSpPr>
            <a:spLocks noGrp="1"/>
          </p:cNvSpPr>
          <p:nvPr>
            <p:ph type="ctrTitle"/>
          </p:nvPr>
        </p:nvSpPr>
        <p:spPr/>
        <p:txBody>
          <a:bodyPr/>
          <a:lstStyle/>
          <a:p>
            <a:r>
              <a:rPr lang="en-GB" dirty="0"/>
              <a:t>Get Set</a:t>
            </a:r>
          </a:p>
        </p:txBody>
      </p:sp>
      <p:sp>
        <p:nvSpPr>
          <p:cNvPr id="3" name="Subtitle 2">
            <a:extLst>
              <a:ext uri="{FF2B5EF4-FFF2-40B4-BE49-F238E27FC236}">
                <a16:creationId xmlns:a16="http://schemas.microsoft.com/office/drawing/2014/main" id="{FB3F070E-7DB5-032C-EB17-528E7A724090}"/>
              </a:ext>
            </a:extLst>
          </p:cNvPr>
          <p:cNvSpPr>
            <a:spLocks noGrp="1"/>
          </p:cNvSpPr>
          <p:nvPr>
            <p:ph type="subTitle" idx="1"/>
          </p:nvPr>
        </p:nvSpPr>
        <p:spPr/>
        <p:txBody>
          <a:bodyPr/>
          <a:lstStyle/>
          <a:p>
            <a:r>
              <a:rPr lang="en-GB" sz="8000" b="1" dirty="0"/>
              <a:t>The Cross in my Life</a:t>
            </a:r>
          </a:p>
          <a:p>
            <a:endParaRPr lang="en-GB" dirty="0"/>
          </a:p>
        </p:txBody>
      </p:sp>
    </p:spTree>
    <p:extLst>
      <p:ext uri="{BB962C8B-B14F-4D97-AF65-F5344CB8AC3E}">
        <p14:creationId xmlns:p14="http://schemas.microsoft.com/office/powerpoint/2010/main" val="2284103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F58CB-58E7-4496-3D3E-03BFEBB6F4DB}"/>
              </a:ext>
            </a:extLst>
          </p:cNvPr>
          <p:cNvSpPr>
            <a:spLocks noGrp="1"/>
          </p:cNvSpPr>
          <p:nvPr>
            <p:ph type="title"/>
          </p:nvPr>
        </p:nvSpPr>
        <p:spPr/>
        <p:txBody>
          <a:bodyPr/>
          <a:lstStyle/>
          <a:p>
            <a:r>
              <a:rPr lang="en-GB" dirty="0"/>
              <a:t>			</a:t>
            </a:r>
            <a:r>
              <a:rPr lang="en-GB" b="1" dirty="0"/>
              <a:t>The cares of this age</a:t>
            </a:r>
          </a:p>
        </p:txBody>
      </p:sp>
      <p:sp>
        <p:nvSpPr>
          <p:cNvPr id="3" name="Content Placeholder 2">
            <a:extLst>
              <a:ext uri="{FF2B5EF4-FFF2-40B4-BE49-F238E27FC236}">
                <a16:creationId xmlns:a16="http://schemas.microsoft.com/office/drawing/2014/main" id="{6B612602-7094-7129-00DF-EE4AE189FA22}"/>
              </a:ext>
            </a:extLst>
          </p:cNvPr>
          <p:cNvSpPr>
            <a:spLocks noGrp="1"/>
          </p:cNvSpPr>
          <p:nvPr>
            <p:ph idx="1"/>
          </p:nvPr>
        </p:nvSpPr>
        <p:spPr/>
        <p:txBody>
          <a:bodyPr/>
          <a:lstStyle/>
          <a:p>
            <a:r>
              <a:rPr lang="en-GB" sz="3600" dirty="0"/>
              <a:t>What was sown among the thorns, this is he who hears the word, but the cares of </a:t>
            </a:r>
            <a:r>
              <a:rPr lang="en-GB" sz="3600" b="1" dirty="0"/>
              <a:t>this age </a:t>
            </a:r>
            <a:r>
              <a:rPr lang="en-GB" sz="3600" dirty="0"/>
              <a:t>and the deceitfulness of riches choke the word, and he becomes unfruitful</a:t>
            </a:r>
            <a:r>
              <a:rPr lang="en-GB" dirty="0"/>
              <a:t>. 	(Matthew 13:22) World English Bible</a:t>
            </a:r>
          </a:p>
        </p:txBody>
      </p:sp>
    </p:spTree>
    <p:extLst>
      <p:ext uri="{BB962C8B-B14F-4D97-AF65-F5344CB8AC3E}">
        <p14:creationId xmlns:p14="http://schemas.microsoft.com/office/powerpoint/2010/main" val="375765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B6F45-72F5-CB6F-15D5-77AE5357B3F8}"/>
              </a:ext>
            </a:extLst>
          </p:cNvPr>
          <p:cNvSpPr>
            <a:spLocks noGrp="1"/>
          </p:cNvSpPr>
          <p:nvPr>
            <p:ph type="title"/>
          </p:nvPr>
        </p:nvSpPr>
        <p:spPr/>
        <p:txBody>
          <a:bodyPr/>
          <a:lstStyle/>
          <a:p>
            <a:r>
              <a:rPr lang="en-GB" dirty="0"/>
              <a:t>	</a:t>
            </a:r>
            <a:r>
              <a:rPr lang="en-GB" b="1" dirty="0"/>
              <a:t>More references to this age</a:t>
            </a:r>
          </a:p>
        </p:txBody>
      </p:sp>
      <p:sp>
        <p:nvSpPr>
          <p:cNvPr id="3" name="Content Placeholder 2">
            <a:extLst>
              <a:ext uri="{FF2B5EF4-FFF2-40B4-BE49-F238E27FC236}">
                <a16:creationId xmlns:a16="http://schemas.microsoft.com/office/drawing/2014/main" id="{A9F814E9-56CF-2D6E-0872-1ACD2395AB37}"/>
              </a:ext>
            </a:extLst>
          </p:cNvPr>
          <p:cNvSpPr>
            <a:spLocks noGrp="1"/>
          </p:cNvSpPr>
          <p:nvPr>
            <p:ph idx="1"/>
          </p:nvPr>
        </p:nvSpPr>
        <p:spPr/>
        <p:txBody>
          <a:bodyPr>
            <a:normAutofit/>
          </a:bodyPr>
          <a:lstStyle/>
          <a:p>
            <a:r>
              <a:rPr lang="en-GB" sz="3600" dirty="0"/>
              <a:t>And do not be conformed to </a:t>
            </a:r>
            <a:r>
              <a:rPr lang="en-GB" sz="3600" b="1" dirty="0"/>
              <a:t>this age</a:t>
            </a:r>
            <a:r>
              <a:rPr lang="en-GB" sz="3600" dirty="0"/>
              <a:t>, but be transformed by the renewing of your mind, so that you may be approving what is the good and pleasing and perfect will of God. (Romans 12:2) DLNT</a:t>
            </a:r>
          </a:p>
          <a:p>
            <a:endParaRPr lang="en-GB" sz="3600" dirty="0"/>
          </a:p>
          <a:p>
            <a:r>
              <a:rPr lang="en-GB" sz="3600" dirty="0"/>
              <a:t>For Demas deserted me, having loved </a:t>
            </a:r>
            <a:r>
              <a:rPr lang="en-GB" sz="3600" b="1" dirty="0"/>
              <a:t>the present age</a:t>
            </a:r>
            <a:r>
              <a:rPr lang="en-GB" sz="3600" dirty="0"/>
              <a:t>, and went to Thessalonica. (2 Timothy 4:10) DLNT</a:t>
            </a:r>
          </a:p>
        </p:txBody>
      </p:sp>
    </p:spTree>
    <p:extLst>
      <p:ext uri="{BB962C8B-B14F-4D97-AF65-F5344CB8AC3E}">
        <p14:creationId xmlns:p14="http://schemas.microsoft.com/office/powerpoint/2010/main" val="278012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A769B-C9B0-A8FF-5B60-2532A0BED3DB}"/>
              </a:ext>
            </a:extLst>
          </p:cNvPr>
          <p:cNvSpPr>
            <a:spLocks noGrp="1"/>
          </p:cNvSpPr>
          <p:nvPr>
            <p:ph type="title"/>
          </p:nvPr>
        </p:nvSpPr>
        <p:spPr/>
        <p:txBody>
          <a:bodyPr/>
          <a:lstStyle/>
          <a:p>
            <a:r>
              <a:rPr lang="en-GB" dirty="0"/>
              <a:t>		</a:t>
            </a:r>
            <a:r>
              <a:rPr lang="en-GB" b="1" dirty="0"/>
              <a:t>Deliverance from the Law</a:t>
            </a:r>
          </a:p>
        </p:txBody>
      </p:sp>
      <p:sp>
        <p:nvSpPr>
          <p:cNvPr id="3" name="Content Placeholder 2">
            <a:extLst>
              <a:ext uri="{FF2B5EF4-FFF2-40B4-BE49-F238E27FC236}">
                <a16:creationId xmlns:a16="http://schemas.microsoft.com/office/drawing/2014/main" id="{12EDD735-0CDD-F532-BFF7-1561FD09F488}"/>
              </a:ext>
            </a:extLst>
          </p:cNvPr>
          <p:cNvSpPr>
            <a:spLocks noGrp="1"/>
          </p:cNvSpPr>
          <p:nvPr>
            <p:ph idx="1"/>
          </p:nvPr>
        </p:nvSpPr>
        <p:spPr/>
        <p:txBody>
          <a:bodyPr>
            <a:normAutofit/>
          </a:bodyPr>
          <a:lstStyle/>
          <a:p>
            <a:r>
              <a:rPr lang="en-GB" sz="3200" dirty="0"/>
              <a:t>For when I tried to keep the law, it condemned me. So I died to the law—I stopped trying to meet all its requirements—so that I might live for God. (Galatians 2:19) NLT</a:t>
            </a:r>
          </a:p>
          <a:p>
            <a:r>
              <a:rPr lang="en-GB" sz="3200" dirty="0"/>
              <a:t>Then God made you alive with Christ, for he forgave all our sins. He cancelled the record of the charges against us and took it away by nailing it to the cross. In this way, he disarmed the spiritual rulers and authorities. He shamed them publicly by his victory over them on the cross. (Colossians 2:13-15) NLT</a:t>
            </a:r>
          </a:p>
        </p:txBody>
      </p:sp>
    </p:spTree>
    <p:extLst>
      <p:ext uri="{BB962C8B-B14F-4D97-AF65-F5344CB8AC3E}">
        <p14:creationId xmlns:p14="http://schemas.microsoft.com/office/powerpoint/2010/main" val="23368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AE2C3-2AFE-CA7B-6F84-85E7AA62D8D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2557399-09C0-5F2A-70F2-2253512702AD}"/>
              </a:ext>
            </a:extLst>
          </p:cNvPr>
          <p:cNvSpPr>
            <a:spLocks noGrp="1"/>
          </p:cNvSpPr>
          <p:nvPr>
            <p:ph idx="1"/>
          </p:nvPr>
        </p:nvSpPr>
        <p:spPr/>
        <p:txBody>
          <a:bodyPr/>
          <a:lstStyle/>
          <a:p>
            <a:r>
              <a:rPr lang="en-GB" sz="3600" dirty="0"/>
              <a:t>So it is clear that no one can be made right with God by trying to keep the law. For the Scriptures say, “It is through faith that a righteous person has life.”</a:t>
            </a:r>
            <a:r>
              <a:rPr lang="en-GB" sz="3600" baseline="30000" dirty="0"/>
              <a:t> </a:t>
            </a:r>
            <a:r>
              <a:rPr lang="en-GB" sz="3600" dirty="0"/>
              <a:t>This way of faith is very different from the way of law, which says, “It is through obeying the law that a person has life.”	(Galatians 3:11-12) NLT</a:t>
            </a:r>
            <a:r>
              <a:rPr lang="en-GB" sz="3600" baseline="30000" dirty="0"/>
              <a:t> 	</a:t>
            </a:r>
            <a:r>
              <a:rPr lang="en-GB" baseline="30000" dirty="0"/>
              <a:t>											</a:t>
            </a:r>
            <a:endParaRPr lang="en-GB" dirty="0"/>
          </a:p>
        </p:txBody>
      </p:sp>
    </p:spTree>
    <p:extLst>
      <p:ext uri="{BB962C8B-B14F-4D97-AF65-F5344CB8AC3E}">
        <p14:creationId xmlns:p14="http://schemas.microsoft.com/office/powerpoint/2010/main" val="2889857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7E21A-8A2D-56B6-BD44-78DC9248C8C5}"/>
              </a:ext>
            </a:extLst>
          </p:cNvPr>
          <p:cNvSpPr>
            <a:spLocks noGrp="1"/>
          </p:cNvSpPr>
          <p:nvPr>
            <p:ph type="title"/>
          </p:nvPr>
        </p:nvSpPr>
        <p:spPr/>
        <p:txBody>
          <a:bodyPr/>
          <a:lstStyle/>
          <a:p>
            <a:r>
              <a:rPr lang="en-GB" dirty="0"/>
              <a:t>		</a:t>
            </a:r>
            <a:r>
              <a:rPr lang="en-GB" b="1" dirty="0"/>
              <a:t>Based on Historical Facts</a:t>
            </a:r>
          </a:p>
        </p:txBody>
      </p:sp>
      <p:sp>
        <p:nvSpPr>
          <p:cNvPr id="3" name="Content Placeholder 2">
            <a:extLst>
              <a:ext uri="{FF2B5EF4-FFF2-40B4-BE49-F238E27FC236}">
                <a16:creationId xmlns:a16="http://schemas.microsoft.com/office/drawing/2014/main" id="{F5EFED08-B45A-B6F3-B8A6-CB0A47D8E5BF}"/>
              </a:ext>
            </a:extLst>
          </p:cNvPr>
          <p:cNvSpPr>
            <a:spLocks noGrp="1"/>
          </p:cNvSpPr>
          <p:nvPr>
            <p:ph idx="1"/>
          </p:nvPr>
        </p:nvSpPr>
        <p:spPr/>
        <p:txBody>
          <a:bodyPr>
            <a:normAutofit/>
          </a:bodyPr>
          <a:lstStyle/>
          <a:p>
            <a:r>
              <a:rPr lang="en-GB" sz="3600" dirty="0"/>
              <a:t>For we know that our old self was crucified with him so that the body ruled by sin might be done away with, that we should no longer be slaves to sin—because anyone who has died has been set free from sin. (Romans 6:6-7) NIV</a:t>
            </a:r>
          </a:p>
          <a:p>
            <a:r>
              <a:rPr lang="en-GB" sz="3600" dirty="0"/>
              <a:t>For sin shall no longer be your master, because you are not under the law, but under grace</a:t>
            </a:r>
            <a:r>
              <a:rPr lang="en-GB" dirty="0"/>
              <a:t>. (Romans 6:14) NIV</a:t>
            </a:r>
            <a:endParaRPr lang="en-GB" sz="3200" dirty="0"/>
          </a:p>
        </p:txBody>
      </p:sp>
    </p:spTree>
    <p:extLst>
      <p:ext uri="{BB962C8B-B14F-4D97-AF65-F5344CB8AC3E}">
        <p14:creationId xmlns:p14="http://schemas.microsoft.com/office/powerpoint/2010/main" val="2161823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F8AB8-B2BB-D404-97B7-4860741F25BA}"/>
              </a:ext>
            </a:extLst>
          </p:cNvPr>
          <p:cNvSpPr>
            <a:spLocks noGrp="1"/>
          </p:cNvSpPr>
          <p:nvPr>
            <p:ph type="title"/>
          </p:nvPr>
        </p:nvSpPr>
        <p:spPr/>
        <p:txBody>
          <a:bodyPr/>
          <a:lstStyle/>
          <a:p>
            <a:endParaRPr lang="en-GB" b="1" dirty="0"/>
          </a:p>
        </p:txBody>
      </p:sp>
      <p:sp>
        <p:nvSpPr>
          <p:cNvPr id="3" name="Content Placeholder 2">
            <a:extLst>
              <a:ext uri="{FF2B5EF4-FFF2-40B4-BE49-F238E27FC236}">
                <a16:creationId xmlns:a16="http://schemas.microsoft.com/office/drawing/2014/main" id="{7F0602CF-530C-9D12-4F95-0022FFDA3B01}"/>
              </a:ext>
            </a:extLst>
          </p:cNvPr>
          <p:cNvSpPr>
            <a:spLocks noGrp="1"/>
          </p:cNvSpPr>
          <p:nvPr>
            <p:ph idx="1"/>
          </p:nvPr>
        </p:nvSpPr>
        <p:spPr/>
        <p:txBody>
          <a:bodyPr/>
          <a:lstStyle/>
          <a:p>
            <a:r>
              <a:rPr lang="en-GB" b="1" dirty="0"/>
              <a:t>The law awakens desires to sin</a:t>
            </a:r>
            <a:endParaRPr lang="en-GB" dirty="0"/>
          </a:p>
          <a:p>
            <a:r>
              <a:rPr lang="en-GB" dirty="0"/>
              <a:t>For when we were in the realm of the flesh, the sinful passions aroused by the law were at work in us, so that we bore fruit for death. But now, by dying to what once bound us, we have been released from the law so that we serve in the new way of the Spirit, and not in the old way of the written code. (Romans 7:5-6) NIV</a:t>
            </a:r>
          </a:p>
          <a:p>
            <a:pPr marL="0" indent="0">
              <a:buNone/>
            </a:pPr>
            <a:r>
              <a:rPr lang="en-GB" b="1" dirty="0"/>
              <a:t>The church as a letter from Christ:</a:t>
            </a:r>
          </a:p>
          <a:p>
            <a:pPr marL="0" indent="0">
              <a:buNone/>
            </a:pPr>
            <a:r>
              <a:rPr lang="en-GB" b="1" baseline="30000" dirty="0"/>
              <a:t>  </a:t>
            </a:r>
            <a:r>
              <a:rPr lang="en-GB" dirty="0"/>
              <a:t>You show that you are a letter from Christ, the result of our ministry, written not with ink but with the Spirit of the living God, not on tablets of stone but on tablets of human hearts. (2 Corinthians 3:3) NLT</a:t>
            </a:r>
          </a:p>
        </p:txBody>
      </p:sp>
    </p:spTree>
    <p:extLst>
      <p:ext uri="{BB962C8B-B14F-4D97-AF65-F5344CB8AC3E}">
        <p14:creationId xmlns:p14="http://schemas.microsoft.com/office/powerpoint/2010/main" val="1665266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nodePh="1">
                                  <p:stCondLst>
                                    <p:cond delay="0"/>
                                  </p:stCondLst>
                                  <p:endCondLst>
                                    <p:cond evt="begin" delay="0">
                                      <p:tn val="25"/>
                                    </p:cond>
                                  </p:endCondLst>
                                  <p:childTnLst>
                                    <p:set>
                                      <p:cBhvr>
                                        <p:cTn id="26" dur="1" fill="hold">
                                          <p:stCondLst>
                                            <p:cond delay="0"/>
                                          </p:stCondLst>
                                        </p:cTn>
                                        <p:tgtEl>
                                          <p:spTgt spid="2"/>
                                        </p:tgtEl>
                                        <p:attrNameLst>
                                          <p:attrName>style.visibility</p:attrName>
                                        </p:attrNameLst>
                                      </p:cBhvr>
                                      <p:to>
                                        <p:strVal val="visible"/>
                                      </p:to>
                                    </p:set>
                                    <p:animEffect transition="in" filter="fade">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DDE8E-E0BE-7474-2B02-5AE8A64E20B5}"/>
              </a:ext>
            </a:extLst>
          </p:cNvPr>
          <p:cNvSpPr>
            <a:spLocks noGrp="1"/>
          </p:cNvSpPr>
          <p:nvPr>
            <p:ph type="title"/>
          </p:nvPr>
        </p:nvSpPr>
        <p:spPr/>
        <p:txBody>
          <a:bodyPr/>
          <a:lstStyle/>
          <a:p>
            <a:r>
              <a:rPr lang="en-GB" b="1" dirty="0"/>
              <a:t>	Two important facts about the cross</a:t>
            </a:r>
          </a:p>
        </p:txBody>
      </p:sp>
      <p:sp>
        <p:nvSpPr>
          <p:cNvPr id="3" name="Content Placeholder 2">
            <a:extLst>
              <a:ext uri="{FF2B5EF4-FFF2-40B4-BE49-F238E27FC236}">
                <a16:creationId xmlns:a16="http://schemas.microsoft.com/office/drawing/2014/main" id="{0553A7B5-D729-6915-6CDA-FD66468DD159}"/>
              </a:ext>
            </a:extLst>
          </p:cNvPr>
          <p:cNvSpPr>
            <a:spLocks noGrp="1"/>
          </p:cNvSpPr>
          <p:nvPr>
            <p:ph idx="1"/>
          </p:nvPr>
        </p:nvSpPr>
        <p:spPr/>
        <p:txBody>
          <a:bodyPr>
            <a:normAutofit/>
          </a:bodyPr>
          <a:lstStyle/>
          <a:p>
            <a:r>
              <a:rPr lang="en-GB" sz="3600" dirty="0"/>
              <a:t>The cross is the basis of God’s total provision for the believer. He will answer all your needs through the cross.</a:t>
            </a:r>
          </a:p>
          <a:p>
            <a:r>
              <a:rPr lang="en-GB" sz="3600" dirty="0"/>
              <a:t>The cross is the basis of the enemy (Satan’s) total defeat. Satan can do nothing to change this fact.</a:t>
            </a:r>
          </a:p>
          <a:p>
            <a:r>
              <a:rPr lang="en-GB" sz="3600" dirty="0"/>
              <a:t>Satan tries to hide from the church what the cross has accomplished so that the church doesn’t live in the benefits of the cross</a:t>
            </a:r>
          </a:p>
        </p:txBody>
      </p:sp>
    </p:spTree>
    <p:extLst>
      <p:ext uri="{BB962C8B-B14F-4D97-AF65-F5344CB8AC3E}">
        <p14:creationId xmlns:p14="http://schemas.microsoft.com/office/powerpoint/2010/main" val="934212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2E9F8-4125-311C-ACD6-85A55815D48C}"/>
              </a:ext>
            </a:extLst>
          </p:cNvPr>
          <p:cNvSpPr>
            <a:spLocks noGrp="1"/>
          </p:cNvSpPr>
          <p:nvPr>
            <p:ph type="title"/>
          </p:nvPr>
        </p:nvSpPr>
        <p:spPr/>
        <p:txBody>
          <a:bodyPr/>
          <a:lstStyle/>
          <a:p>
            <a:r>
              <a:rPr lang="en-GB" dirty="0"/>
              <a:t>		</a:t>
            </a:r>
            <a:r>
              <a:rPr lang="en-GB" b="1" dirty="0"/>
              <a:t>Legalism in the church</a:t>
            </a:r>
          </a:p>
        </p:txBody>
      </p:sp>
      <p:sp>
        <p:nvSpPr>
          <p:cNvPr id="3" name="Content Placeholder 2">
            <a:extLst>
              <a:ext uri="{FF2B5EF4-FFF2-40B4-BE49-F238E27FC236}">
                <a16:creationId xmlns:a16="http://schemas.microsoft.com/office/drawing/2014/main" id="{532E61DD-F41C-64D5-6064-2030F8862010}"/>
              </a:ext>
            </a:extLst>
          </p:cNvPr>
          <p:cNvSpPr>
            <a:spLocks noGrp="1"/>
          </p:cNvSpPr>
          <p:nvPr>
            <p:ph idx="1"/>
          </p:nvPr>
        </p:nvSpPr>
        <p:spPr/>
        <p:txBody>
          <a:bodyPr>
            <a:noAutofit/>
          </a:bodyPr>
          <a:lstStyle/>
          <a:p>
            <a:r>
              <a:rPr lang="en-GB" sz="3000" dirty="0"/>
              <a:t>You foolish Galatians! Who has bewitched you? Before your very eyes Jesus Christ was clearly portrayed as crucified. </a:t>
            </a:r>
            <a:r>
              <a:rPr lang="en-GB" sz="3000" b="1" baseline="30000" dirty="0"/>
              <a:t>2 </a:t>
            </a:r>
            <a:r>
              <a:rPr lang="en-GB" sz="3000" dirty="0"/>
              <a:t>I would like to learn just one thing from you: Did you receive the Spirit by the works of the law, or by believing what you heard? </a:t>
            </a:r>
            <a:r>
              <a:rPr lang="en-GB" sz="3000" b="1" baseline="30000" dirty="0"/>
              <a:t>3 </a:t>
            </a:r>
            <a:r>
              <a:rPr lang="en-GB" sz="3000" dirty="0"/>
              <a:t>Are you so foolish? After beginning by means of the Spirit, are you now trying to finish by means of the flesh? </a:t>
            </a:r>
            <a:r>
              <a:rPr lang="en-GB" sz="3000" b="1" baseline="30000" dirty="0"/>
              <a:t>4 </a:t>
            </a:r>
            <a:r>
              <a:rPr lang="en-GB" sz="3000" dirty="0"/>
              <a:t>Have you experienced so much in vain—if it really was in vain? </a:t>
            </a:r>
            <a:r>
              <a:rPr lang="en-GB" sz="3000" b="1" baseline="30000" dirty="0"/>
              <a:t>5 </a:t>
            </a:r>
            <a:r>
              <a:rPr lang="en-GB" sz="3000" dirty="0"/>
              <a:t>So again I ask, does God give you his Spirit and work miracles among you by the works of the law, or by your believing what you heard? </a:t>
            </a:r>
            <a:r>
              <a:rPr lang="en-GB" sz="3000" b="1" baseline="30000" dirty="0"/>
              <a:t>6 </a:t>
            </a:r>
            <a:r>
              <a:rPr lang="en-GB" sz="3000" dirty="0"/>
              <a:t>So also Abraham “believed God, and it was credited to him as righteousness.” (Galatians 3:1-7 NIV)</a:t>
            </a:r>
          </a:p>
        </p:txBody>
      </p:sp>
    </p:spTree>
    <p:extLst>
      <p:ext uri="{BB962C8B-B14F-4D97-AF65-F5344CB8AC3E}">
        <p14:creationId xmlns:p14="http://schemas.microsoft.com/office/powerpoint/2010/main" val="2487201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9E258-FC0F-4006-ACCF-1B1DE08893D0}"/>
              </a:ext>
            </a:extLst>
          </p:cNvPr>
          <p:cNvSpPr>
            <a:spLocks noGrp="1"/>
          </p:cNvSpPr>
          <p:nvPr>
            <p:ph type="title"/>
          </p:nvPr>
        </p:nvSpPr>
        <p:spPr/>
        <p:txBody>
          <a:bodyPr/>
          <a:lstStyle/>
          <a:p>
            <a:r>
              <a:rPr lang="en-GB" dirty="0"/>
              <a:t>				</a:t>
            </a:r>
            <a:r>
              <a:rPr lang="en-GB" b="1" dirty="0"/>
              <a:t>Under a curse</a:t>
            </a:r>
          </a:p>
        </p:txBody>
      </p:sp>
      <p:sp>
        <p:nvSpPr>
          <p:cNvPr id="3" name="Content Placeholder 2">
            <a:extLst>
              <a:ext uri="{FF2B5EF4-FFF2-40B4-BE49-F238E27FC236}">
                <a16:creationId xmlns:a16="http://schemas.microsoft.com/office/drawing/2014/main" id="{1C2CB981-2278-1335-1D5F-190C8433A9FB}"/>
              </a:ext>
            </a:extLst>
          </p:cNvPr>
          <p:cNvSpPr>
            <a:spLocks noGrp="1"/>
          </p:cNvSpPr>
          <p:nvPr>
            <p:ph idx="1"/>
          </p:nvPr>
        </p:nvSpPr>
        <p:spPr/>
        <p:txBody>
          <a:bodyPr>
            <a:normAutofit fontScale="92500"/>
          </a:bodyPr>
          <a:lstStyle/>
          <a:p>
            <a:r>
              <a:rPr lang="en-GB" sz="3200" dirty="0"/>
              <a:t>But those who depend on the law to make them right with God are under his curse, for the Scriptures say, “Cursed is everyone who does not observe and obey all the commands that are written in God’s Book of the Law.” (Galatians 3:10) NLT</a:t>
            </a:r>
          </a:p>
          <a:p>
            <a:r>
              <a:rPr lang="en-GB" sz="3200" dirty="0"/>
              <a:t>This is what the </a:t>
            </a:r>
            <a:r>
              <a:rPr lang="en-GB" sz="3200" cap="small" dirty="0"/>
              <a:t>Lord</a:t>
            </a:r>
            <a:r>
              <a:rPr lang="en-GB" sz="3200" dirty="0"/>
              <a:t> says: “Cursed are those who put their trust in mere humans, who rely on human strength and turn their hearts away from the </a:t>
            </a:r>
            <a:r>
              <a:rPr lang="en-GB" sz="3200" cap="small" dirty="0"/>
              <a:t>Lord</a:t>
            </a:r>
            <a:r>
              <a:rPr lang="en-GB" sz="3200" dirty="0"/>
              <a:t>. They are like stunted shrubs in the desert, with no hope for the future. They will live in the barren wilderness, in an uninhabited salty land. (Jeremiah 17:5-6) NLT</a:t>
            </a:r>
          </a:p>
          <a:p>
            <a:endParaRPr lang="en-GB" dirty="0"/>
          </a:p>
        </p:txBody>
      </p:sp>
    </p:spTree>
    <p:extLst>
      <p:ext uri="{BB962C8B-B14F-4D97-AF65-F5344CB8AC3E}">
        <p14:creationId xmlns:p14="http://schemas.microsoft.com/office/powerpoint/2010/main" val="867136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CD52E-73B0-899F-A658-75C34C8B7B33}"/>
              </a:ext>
            </a:extLst>
          </p:cNvPr>
          <p:cNvSpPr>
            <a:spLocks noGrp="1"/>
          </p:cNvSpPr>
          <p:nvPr>
            <p:ph type="title"/>
          </p:nvPr>
        </p:nvSpPr>
        <p:spPr/>
        <p:txBody>
          <a:bodyPr/>
          <a:lstStyle/>
          <a:p>
            <a:r>
              <a:rPr lang="en-GB" dirty="0"/>
              <a:t>	</a:t>
            </a:r>
            <a:r>
              <a:rPr lang="en-GB" b="1" dirty="0"/>
              <a:t>The effect of legalism in the church</a:t>
            </a:r>
          </a:p>
        </p:txBody>
      </p:sp>
      <p:sp>
        <p:nvSpPr>
          <p:cNvPr id="3" name="Content Placeholder 2">
            <a:extLst>
              <a:ext uri="{FF2B5EF4-FFF2-40B4-BE49-F238E27FC236}">
                <a16:creationId xmlns:a16="http://schemas.microsoft.com/office/drawing/2014/main" id="{A33394DC-BBF6-9F91-2F0B-E85DA898621E}"/>
              </a:ext>
            </a:extLst>
          </p:cNvPr>
          <p:cNvSpPr>
            <a:spLocks noGrp="1"/>
          </p:cNvSpPr>
          <p:nvPr>
            <p:ph sz="half" idx="1"/>
          </p:nvPr>
        </p:nvSpPr>
        <p:spPr>
          <a:xfrm>
            <a:off x="838200" y="1825625"/>
            <a:ext cx="5181600" cy="4351338"/>
          </a:xfrm>
        </p:spPr>
        <p:txBody>
          <a:bodyPr>
            <a:normAutofit fontScale="92500" lnSpcReduction="10000"/>
          </a:bodyPr>
          <a:lstStyle/>
          <a:p>
            <a:r>
              <a:rPr lang="en-GB" sz="3600" dirty="0"/>
              <a:t>Theology</a:t>
            </a:r>
          </a:p>
          <a:p>
            <a:r>
              <a:rPr lang="en-GB" sz="3600" dirty="0"/>
              <a:t>Education</a:t>
            </a:r>
          </a:p>
          <a:p>
            <a:r>
              <a:rPr lang="en-GB" sz="3600" dirty="0"/>
              <a:t>Psychology 		</a:t>
            </a:r>
          </a:p>
          <a:p>
            <a:r>
              <a:rPr lang="en-GB" sz="3600" dirty="0"/>
              <a:t>Programs</a:t>
            </a:r>
          </a:p>
          <a:p>
            <a:endParaRPr lang="en-GB" sz="3600" dirty="0"/>
          </a:p>
          <a:p>
            <a:r>
              <a:rPr lang="en-GB" sz="3600" dirty="0"/>
              <a:t>Eloquence	</a:t>
            </a:r>
          </a:p>
          <a:p>
            <a:r>
              <a:rPr lang="en-GB" sz="3600" dirty="0"/>
              <a:t>Reasoning</a:t>
            </a:r>
          </a:p>
          <a:p>
            <a:r>
              <a:rPr lang="en-GB" sz="3600" dirty="0"/>
              <a:t>Laws	</a:t>
            </a:r>
          </a:p>
        </p:txBody>
      </p:sp>
      <p:sp>
        <p:nvSpPr>
          <p:cNvPr id="4" name="Content Placeholder 3">
            <a:extLst>
              <a:ext uri="{FF2B5EF4-FFF2-40B4-BE49-F238E27FC236}">
                <a16:creationId xmlns:a16="http://schemas.microsoft.com/office/drawing/2014/main" id="{FDDEF24C-9647-0D70-4943-EED10BBC7D68}"/>
              </a:ext>
            </a:extLst>
          </p:cNvPr>
          <p:cNvSpPr>
            <a:spLocks noGrp="1"/>
          </p:cNvSpPr>
          <p:nvPr>
            <p:ph sz="half" idx="2"/>
          </p:nvPr>
        </p:nvSpPr>
        <p:spPr>
          <a:xfrm>
            <a:off x="6172200" y="1825625"/>
            <a:ext cx="5181600" cy="4351338"/>
          </a:xfrm>
        </p:spPr>
        <p:txBody>
          <a:bodyPr>
            <a:normAutofit fontScale="92500" lnSpcReduction="10000"/>
          </a:bodyPr>
          <a:lstStyle/>
          <a:p>
            <a:r>
              <a:rPr lang="en-GB" sz="3600" dirty="0"/>
              <a:t>Revelation</a:t>
            </a:r>
          </a:p>
          <a:p>
            <a:r>
              <a:rPr lang="en-GB" sz="3600" dirty="0"/>
              <a:t>Character building</a:t>
            </a:r>
          </a:p>
          <a:p>
            <a:r>
              <a:rPr lang="en-GB" sz="3600" dirty="0"/>
              <a:t>Discernment</a:t>
            </a:r>
          </a:p>
          <a:p>
            <a:r>
              <a:rPr lang="en-GB" sz="3600" dirty="0"/>
              <a:t>Supernatural direction/ Holy Spirit guidance</a:t>
            </a:r>
          </a:p>
          <a:p>
            <a:r>
              <a:rPr lang="en-GB" sz="3600" dirty="0"/>
              <a:t>Supernatural power</a:t>
            </a:r>
          </a:p>
          <a:p>
            <a:r>
              <a:rPr lang="en-GB" sz="3600" dirty="0"/>
              <a:t>The walk of faith</a:t>
            </a:r>
          </a:p>
          <a:p>
            <a:r>
              <a:rPr lang="en-GB" sz="3600" dirty="0"/>
              <a:t>Love</a:t>
            </a:r>
          </a:p>
        </p:txBody>
      </p:sp>
    </p:spTree>
    <p:extLst>
      <p:ext uri="{BB962C8B-B14F-4D97-AF65-F5344CB8AC3E}">
        <p14:creationId xmlns:p14="http://schemas.microsoft.com/office/powerpoint/2010/main" val="3895917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fade">
                                      <p:cBhvr>
                                        <p:cTn id="42" dur="500"/>
                                        <p:tgtEl>
                                          <p:spTgt spid="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0" end="0"/>
                                            </p:txEl>
                                          </p:spTgt>
                                        </p:tgtEl>
                                        <p:attrNameLst>
                                          <p:attrName>style.visibility</p:attrName>
                                        </p:attrNameLst>
                                      </p:cBhvr>
                                      <p:to>
                                        <p:strVal val="visible"/>
                                      </p:to>
                                    </p:set>
                                    <p:animEffect transition="in" filter="fade">
                                      <p:cBhvr>
                                        <p:cTn id="47" dur="500"/>
                                        <p:tgtEl>
                                          <p:spTgt spid="3">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1" end="1"/>
                                            </p:txEl>
                                          </p:spTgt>
                                        </p:tgtEl>
                                        <p:attrNameLst>
                                          <p:attrName>style.visibility</p:attrName>
                                        </p:attrNameLst>
                                      </p:cBhvr>
                                      <p:to>
                                        <p:strVal val="visible"/>
                                      </p:to>
                                    </p:set>
                                    <p:animEffect transition="in" filter="fade">
                                      <p:cBhvr>
                                        <p:cTn id="52" dur="500"/>
                                        <p:tgtEl>
                                          <p:spTgt spid="3">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2" end="2"/>
                                            </p:txEl>
                                          </p:spTgt>
                                        </p:tgtEl>
                                        <p:attrNameLst>
                                          <p:attrName>style.visibility</p:attrName>
                                        </p:attrNameLst>
                                      </p:cBhvr>
                                      <p:to>
                                        <p:strVal val="visible"/>
                                      </p:to>
                                    </p:set>
                                    <p:animEffect transition="in" filter="fade">
                                      <p:cBhvr>
                                        <p:cTn id="57" dur="500"/>
                                        <p:tgtEl>
                                          <p:spTgt spid="3">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
                                            <p:txEl>
                                              <p:pRg st="3" end="3"/>
                                            </p:txEl>
                                          </p:spTgt>
                                        </p:tgtEl>
                                        <p:attrNameLst>
                                          <p:attrName>style.visibility</p:attrName>
                                        </p:attrNameLst>
                                      </p:cBhvr>
                                      <p:to>
                                        <p:strVal val="visible"/>
                                      </p:to>
                                    </p:set>
                                    <p:animEffect transition="in" filter="fade">
                                      <p:cBhvr>
                                        <p:cTn id="62" dur="500"/>
                                        <p:tgtEl>
                                          <p:spTgt spid="3">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Effect transition="in" filter="fade">
                                      <p:cBhvr>
                                        <p:cTn id="67" dur="500"/>
                                        <p:tgtEl>
                                          <p:spTgt spid="3">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3">
                                            <p:txEl>
                                              <p:pRg st="6" end="6"/>
                                            </p:txEl>
                                          </p:spTgt>
                                        </p:tgtEl>
                                        <p:attrNameLst>
                                          <p:attrName>style.visibility</p:attrName>
                                        </p:attrNameLst>
                                      </p:cBhvr>
                                      <p:to>
                                        <p:strVal val="visible"/>
                                      </p:to>
                                    </p:set>
                                    <p:animEffect transition="in" filter="fade">
                                      <p:cBhvr>
                                        <p:cTn id="72" dur="500"/>
                                        <p:tgtEl>
                                          <p:spTgt spid="3">
                                            <p:txEl>
                                              <p:pRg st="6" end="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
                                            <p:txEl>
                                              <p:pRg st="7" end="7"/>
                                            </p:txEl>
                                          </p:spTgt>
                                        </p:tgtEl>
                                        <p:attrNameLst>
                                          <p:attrName>style.visibility</p:attrName>
                                        </p:attrNameLst>
                                      </p:cBhvr>
                                      <p:to>
                                        <p:strVal val="visible"/>
                                      </p:to>
                                    </p:set>
                                    <p:animEffect transition="in" filter="fade">
                                      <p:cBhvr>
                                        <p:cTn id="7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48865-7C18-4D09-1B6D-886365F76094}"/>
              </a:ext>
            </a:extLst>
          </p:cNvPr>
          <p:cNvSpPr>
            <a:spLocks noGrp="1"/>
          </p:cNvSpPr>
          <p:nvPr>
            <p:ph type="title"/>
          </p:nvPr>
        </p:nvSpPr>
        <p:spPr/>
        <p:txBody>
          <a:bodyPr/>
          <a:lstStyle/>
          <a:p>
            <a:r>
              <a:rPr lang="en-GB" dirty="0"/>
              <a:t>				</a:t>
            </a:r>
            <a:r>
              <a:rPr lang="en-GB" b="1" dirty="0"/>
              <a:t>Remedies</a:t>
            </a:r>
          </a:p>
        </p:txBody>
      </p:sp>
      <p:sp>
        <p:nvSpPr>
          <p:cNvPr id="3" name="Content Placeholder 2">
            <a:extLst>
              <a:ext uri="{FF2B5EF4-FFF2-40B4-BE49-F238E27FC236}">
                <a16:creationId xmlns:a16="http://schemas.microsoft.com/office/drawing/2014/main" id="{E5871286-9CCD-FA65-377C-D52C88C93FAD}"/>
              </a:ext>
            </a:extLst>
          </p:cNvPr>
          <p:cNvSpPr>
            <a:spLocks noGrp="1"/>
          </p:cNvSpPr>
          <p:nvPr>
            <p:ph idx="1"/>
          </p:nvPr>
        </p:nvSpPr>
        <p:spPr/>
        <p:txBody>
          <a:bodyPr>
            <a:normAutofit lnSpcReduction="10000"/>
          </a:bodyPr>
          <a:lstStyle/>
          <a:p>
            <a:r>
              <a:rPr lang="en-GB" sz="3200" dirty="0"/>
              <a:t>What the cross has done </a:t>
            </a:r>
            <a:r>
              <a:rPr lang="en-GB" sz="3200" b="1" dirty="0"/>
              <a:t>in</a:t>
            </a:r>
            <a:r>
              <a:rPr lang="en-GB" sz="3200" dirty="0"/>
              <a:t> you</a:t>
            </a:r>
          </a:p>
          <a:p>
            <a:r>
              <a:rPr lang="en-GB" sz="3200" dirty="0"/>
              <a:t>Five deliverances provided through the cross: deliverance from</a:t>
            </a:r>
          </a:p>
          <a:p>
            <a:pPr marL="514350" indent="-514350">
              <a:buFont typeface="+mj-lt"/>
              <a:buAutoNum type="arabicPeriod"/>
            </a:pPr>
            <a:r>
              <a:rPr lang="en-GB" sz="3200" dirty="0"/>
              <a:t>the present evil age</a:t>
            </a:r>
          </a:p>
          <a:p>
            <a:pPr marL="514350" indent="-514350">
              <a:buFont typeface="+mj-lt"/>
              <a:buAutoNum type="arabicPeriod"/>
            </a:pPr>
            <a:r>
              <a:rPr lang="en-GB" sz="3200" dirty="0"/>
              <a:t>the law</a:t>
            </a:r>
          </a:p>
          <a:p>
            <a:pPr marL="514350" indent="-514350">
              <a:buFont typeface="+mj-lt"/>
              <a:buAutoNum type="arabicPeriod"/>
            </a:pPr>
            <a:r>
              <a:rPr lang="en-GB" sz="3200" dirty="0"/>
              <a:t>self</a:t>
            </a:r>
          </a:p>
          <a:p>
            <a:pPr marL="514350" indent="-514350">
              <a:buFont typeface="+mj-lt"/>
              <a:buAutoNum type="arabicPeriod"/>
            </a:pPr>
            <a:r>
              <a:rPr lang="en-GB" sz="3200" dirty="0"/>
              <a:t>the flesh</a:t>
            </a:r>
          </a:p>
          <a:p>
            <a:pPr marL="514350" indent="-514350">
              <a:buFont typeface="+mj-lt"/>
              <a:buAutoNum type="arabicPeriod"/>
            </a:pPr>
            <a:r>
              <a:rPr lang="en-GB" sz="3200" dirty="0"/>
              <a:t>the world</a:t>
            </a:r>
          </a:p>
          <a:p>
            <a:endParaRPr lang="en-GB" dirty="0"/>
          </a:p>
        </p:txBody>
      </p:sp>
    </p:spTree>
    <p:extLst>
      <p:ext uri="{BB962C8B-B14F-4D97-AF65-F5344CB8AC3E}">
        <p14:creationId xmlns:p14="http://schemas.microsoft.com/office/powerpoint/2010/main" val="1703428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C88AB-F466-F7FC-DCEA-5E0E4EA4963B}"/>
              </a:ext>
            </a:extLst>
          </p:cNvPr>
          <p:cNvSpPr>
            <a:spLocks noGrp="1"/>
          </p:cNvSpPr>
          <p:nvPr>
            <p:ph type="title"/>
          </p:nvPr>
        </p:nvSpPr>
        <p:spPr/>
        <p:txBody>
          <a:bodyPr/>
          <a:lstStyle/>
          <a:p>
            <a:r>
              <a:rPr lang="en-GB" b="1" dirty="0"/>
              <a:t>Deliverance from the present evil age</a:t>
            </a:r>
          </a:p>
        </p:txBody>
      </p:sp>
      <p:sp>
        <p:nvSpPr>
          <p:cNvPr id="3" name="Content Placeholder 2">
            <a:extLst>
              <a:ext uri="{FF2B5EF4-FFF2-40B4-BE49-F238E27FC236}">
                <a16:creationId xmlns:a16="http://schemas.microsoft.com/office/drawing/2014/main" id="{698BA6BA-E36E-E09C-5FCA-8A70C886EC8A}"/>
              </a:ext>
            </a:extLst>
          </p:cNvPr>
          <p:cNvSpPr>
            <a:spLocks noGrp="1"/>
          </p:cNvSpPr>
          <p:nvPr>
            <p:ph idx="1"/>
          </p:nvPr>
        </p:nvSpPr>
        <p:spPr/>
        <p:txBody>
          <a:bodyPr>
            <a:normAutofit/>
          </a:bodyPr>
          <a:lstStyle/>
          <a:p>
            <a:r>
              <a:rPr lang="en-GB" sz="3600" dirty="0"/>
              <a:t>Grace and peace to you from God our Father and the Lord Jesus Christ, who gave himself for our sins to rescue us from </a:t>
            </a:r>
            <a:r>
              <a:rPr lang="en-GB" sz="3600" b="1" dirty="0"/>
              <a:t>the present evil age</a:t>
            </a:r>
            <a:r>
              <a:rPr lang="en-GB" sz="3600" dirty="0"/>
              <a:t>, according to the will of our God and Father (Galatians 1:3-4) NIV</a:t>
            </a:r>
          </a:p>
          <a:p>
            <a:r>
              <a:rPr lang="en-GB" sz="3200" dirty="0"/>
              <a:t>and the enemy who sows them is the devil. The harvest is the </a:t>
            </a:r>
            <a:r>
              <a:rPr lang="en-GB" sz="3200" b="1" dirty="0"/>
              <a:t>end of the age</a:t>
            </a:r>
            <a:r>
              <a:rPr lang="en-GB" sz="3200" dirty="0"/>
              <a:t>, and the harvesters are angels. As the weeds are pulled up and burned in the fire, so it will be at </a:t>
            </a:r>
            <a:r>
              <a:rPr lang="en-GB" sz="3200" b="1" dirty="0"/>
              <a:t>the end of the age</a:t>
            </a:r>
            <a:r>
              <a:rPr lang="en-GB" sz="3200" dirty="0"/>
              <a:t>.” (Matthew 13:39-40) NIV</a:t>
            </a:r>
          </a:p>
          <a:p>
            <a:endParaRPr lang="en-GB" sz="3600" dirty="0"/>
          </a:p>
        </p:txBody>
      </p:sp>
    </p:spTree>
    <p:extLst>
      <p:ext uri="{BB962C8B-B14F-4D97-AF65-F5344CB8AC3E}">
        <p14:creationId xmlns:p14="http://schemas.microsoft.com/office/powerpoint/2010/main" val="848408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2BDF6-7C2F-AA45-D5A1-85FD1BF70D55}"/>
              </a:ext>
            </a:extLst>
          </p:cNvPr>
          <p:cNvSpPr>
            <a:spLocks noGrp="1"/>
          </p:cNvSpPr>
          <p:nvPr>
            <p:ph type="title"/>
          </p:nvPr>
        </p:nvSpPr>
        <p:spPr/>
        <p:txBody>
          <a:bodyPr/>
          <a:lstStyle/>
          <a:p>
            <a:r>
              <a:rPr lang="en-GB" dirty="0"/>
              <a:t>			</a:t>
            </a:r>
            <a:r>
              <a:rPr lang="en-GB" b="1" dirty="0"/>
              <a:t>Why this is an evil age</a:t>
            </a:r>
          </a:p>
        </p:txBody>
      </p:sp>
      <p:sp>
        <p:nvSpPr>
          <p:cNvPr id="3" name="Content Placeholder 2">
            <a:extLst>
              <a:ext uri="{FF2B5EF4-FFF2-40B4-BE49-F238E27FC236}">
                <a16:creationId xmlns:a16="http://schemas.microsoft.com/office/drawing/2014/main" id="{9F9DC5F9-D163-664D-0B77-49E9C91F579B}"/>
              </a:ext>
            </a:extLst>
          </p:cNvPr>
          <p:cNvSpPr>
            <a:spLocks noGrp="1"/>
          </p:cNvSpPr>
          <p:nvPr>
            <p:ph idx="1"/>
          </p:nvPr>
        </p:nvSpPr>
        <p:spPr/>
        <p:txBody>
          <a:bodyPr/>
          <a:lstStyle/>
          <a:p>
            <a:r>
              <a:rPr lang="en-GB" sz="3600" dirty="0"/>
              <a:t>The god of </a:t>
            </a:r>
            <a:r>
              <a:rPr lang="en-GB" sz="3600" b="1" dirty="0"/>
              <a:t>this age </a:t>
            </a:r>
            <a:r>
              <a:rPr lang="en-GB" sz="3600" dirty="0"/>
              <a:t>has blinded the minds of unbelievers, so that they cannot see the light of the gospel that displays the glory of Christ, who is the image of God</a:t>
            </a:r>
            <a:r>
              <a:rPr lang="en-GB" dirty="0"/>
              <a:t>. 	(2 Corinthians 4:4) NIV</a:t>
            </a:r>
          </a:p>
          <a:p>
            <a:endParaRPr lang="en-GB" dirty="0"/>
          </a:p>
          <a:p>
            <a:endParaRPr lang="en-GB" dirty="0"/>
          </a:p>
        </p:txBody>
      </p:sp>
    </p:spTree>
    <p:extLst>
      <p:ext uri="{BB962C8B-B14F-4D97-AF65-F5344CB8AC3E}">
        <p14:creationId xmlns:p14="http://schemas.microsoft.com/office/powerpoint/2010/main" val="278850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6569E-3309-9A03-1A1A-FE788F57320B}"/>
              </a:ext>
            </a:extLst>
          </p:cNvPr>
          <p:cNvSpPr>
            <a:spLocks noGrp="1"/>
          </p:cNvSpPr>
          <p:nvPr>
            <p:ph type="title"/>
          </p:nvPr>
        </p:nvSpPr>
        <p:spPr/>
        <p:txBody>
          <a:bodyPr/>
          <a:lstStyle/>
          <a:p>
            <a:r>
              <a:rPr lang="en-GB" b="1" dirty="0"/>
              <a:t>Those who have tasted the powers of the next age</a:t>
            </a:r>
          </a:p>
        </p:txBody>
      </p:sp>
      <p:sp>
        <p:nvSpPr>
          <p:cNvPr id="3" name="Content Placeholder 2">
            <a:extLst>
              <a:ext uri="{FF2B5EF4-FFF2-40B4-BE49-F238E27FC236}">
                <a16:creationId xmlns:a16="http://schemas.microsoft.com/office/drawing/2014/main" id="{50150A99-E811-E1D1-A070-DCE315916C6B}"/>
              </a:ext>
            </a:extLst>
          </p:cNvPr>
          <p:cNvSpPr>
            <a:spLocks noGrp="1"/>
          </p:cNvSpPr>
          <p:nvPr>
            <p:ph idx="1"/>
          </p:nvPr>
        </p:nvSpPr>
        <p:spPr/>
        <p:txBody>
          <a:bodyPr>
            <a:normAutofit/>
          </a:bodyPr>
          <a:lstStyle/>
          <a:p>
            <a:r>
              <a:rPr lang="en-GB" sz="3600" dirty="0"/>
              <a:t>(believers) have tasted the heavenly gift, have shared in the Holy Spirit, have tasted the goodness of the word of God and the powers of </a:t>
            </a:r>
            <a:r>
              <a:rPr lang="en-GB" sz="3600" b="1" dirty="0"/>
              <a:t>the coming age </a:t>
            </a:r>
            <a:r>
              <a:rPr lang="en-GB" sz="3600" dirty="0"/>
              <a:t>(from Hebrews 6:4-6) NIV</a:t>
            </a:r>
          </a:p>
        </p:txBody>
      </p:sp>
    </p:spTree>
    <p:extLst>
      <p:ext uri="{BB962C8B-B14F-4D97-AF65-F5344CB8AC3E}">
        <p14:creationId xmlns:p14="http://schemas.microsoft.com/office/powerpoint/2010/main" val="1042248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630</TotalTime>
  <Words>1177</Words>
  <Application>Microsoft Office PowerPoint</Application>
  <PresentationFormat>Widescreen</PresentationFormat>
  <Paragraphs>60</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Get Set</vt:lpstr>
      <vt:lpstr> Two important facts about the cross</vt:lpstr>
      <vt:lpstr>  Legalism in the church</vt:lpstr>
      <vt:lpstr>    Under a curse</vt:lpstr>
      <vt:lpstr> The effect of legalism in the church</vt:lpstr>
      <vt:lpstr>    Remedies</vt:lpstr>
      <vt:lpstr>Deliverance from the present evil age</vt:lpstr>
      <vt:lpstr>   Why this is an evil age</vt:lpstr>
      <vt:lpstr>Those who have tasted the powers of the next age</vt:lpstr>
      <vt:lpstr>   The cares of this age</vt:lpstr>
      <vt:lpstr> More references to this age</vt:lpstr>
      <vt:lpstr>  Deliverance from the Law</vt:lpstr>
      <vt:lpstr>PowerPoint Presentation</vt:lpstr>
      <vt:lpstr>  Based on Historical Facts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Luton Tony</dc:creator>
  <cp:lastModifiedBy>Luton Tony</cp:lastModifiedBy>
  <cp:revision>8</cp:revision>
  <cp:lastPrinted>2026-04-18T14:30:52Z</cp:lastPrinted>
  <dcterms:created xsi:type="dcterms:W3CDTF">2026-04-16T18:24:51Z</dcterms:created>
  <dcterms:modified xsi:type="dcterms:W3CDTF">2026-04-18T17:48:19Z</dcterms:modified>
</cp:coreProperties>
</file>