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62" r:id="rId4"/>
    <p:sldId id="264" r:id="rId5"/>
    <p:sldId id="258" r:id="rId6"/>
    <p:sldId id="261" r:id="rId7"/>
    <p:sldId id="263" r:id="rId8"/>
    <p:sldId id="265" r:id="rId9"/>
    <p:sldId id="266" r:id="rId10"/>
    <p:sldId id="267" r:id="rId11"/>
    <p:sldId id="269" r:id="rId12"/>
    <p:sldId id="268"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55313-C1B3-A6C8-6F4C-CA8A9B37AF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C716F5F-0ED5-CDD0-2229-8C5490E69B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66C6CB2-AFA8-5C04-7077-CFEE0F13C79F}"/>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5" name="Footer Placeholder 4">
            <a:extLst>
              <a:ext uri="{FF2B5EF4-FFF2-40B4-BE49-F238E27FC236}">
                <a16:creationId xmlns:a16="http://schemas.microsoft.com/office/drawing/2014/main" id="{4B7B237B-7D0B-63D0-1E04-2AB4A26748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86F53D-D0D8-3FEA-521A-097D97E705C6}"/>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1579179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6FB8F-70CB-B21A-2D39-AAF515FBE66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3A90EB6-F73F-C06A-EBA7-1EA36DD1EA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40C420-BB2B-6AF1-D2D6-1956AF6E898A}"/>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5" name="Footer Placeholder 4">
            <a:extLst>
              <a:ext uri="{FF2B5EF4-FFF2-40B4-BE49-F238E27FC236}">
                <a16:creationId xmlns:a16="http://schemas.microsoft.com/office/drawing/2014/main" id="{94082915-829E-C496-A95A-6F666220BD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5AC95E-F133-AB06-17AF-5DE83B7BABBE}"/>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3700195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93A92C-FD30-09EF-CA94-1599A3D01E6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DB202C-4F5C-4C13-4538-79E97C6383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F4D660-26CB-5535-9AA7-9D6E1A57C7CF}"/>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5" name="Footer Placeholder 4">
            <a:extLst>
              <a:ext uri="{FF2B5EF4-FFF2-40B4-BE49-F238E27FC236}">
                <a16:creationId xmlns:a16="http://schemas.microsoft.com/office/drawing/2014/main" id="{C1820ED4-30A0-F84C-9A4E-3D113B3B67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963440-10B4-E619-B304-64E11A5EF82A}"/>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3748606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8A75F-0B17-26AC-A3D2-EF25F5DA24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F5AD00A-8CA2-E710-54EC-6AF70F14AB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06D7D1-7282-10B4-E993-CC7E08B6575C}"/>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5" name="Footer Placeholder 4">
            <a:extLst>
              <a:ext uri="{FF2B5EF4-FFF2-40B4-BE49-F238E27FC236}">
                <a16:creationId xmlns:a16="http://schemas.microsoft.com/office/drawing/2014/main" id="{261F1F06-171A-86D7-2E76-DFFFC16568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EBB2D0-2CC5-F4FA-9281-56575CE552AB}"/>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218835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E047-37C0-9409-136F-C794ED78E0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7AD1CC-AEDA-BC12-7FFC-0217C78574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8BDC1A-0AD2-7B00-0971-16DDB67A588A}"/>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5" name="Footer Placeholder 4">
            <a:extLst>
              <a:ext uri="{FF2B5EF4-FFF2-40B4-BE49-F238E27FC236}">
                <a16:creationId xmlns:a16="http://schemas.microsoft.com/office/drawing/2014/main" id="{0B48B505-60DA-0966-1CAB-93F5EE3A8F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B92B94-EEAB-CBB1-4079-020BCB1CB5FF}"/>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3064402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4CF41-1069-306A-39E0-C7C3919B2E2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89FAA0A-483C-E5FE-1679-528E991E62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DFC6BB-31F5-3076-8AF5-8E17BFA5F9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13483B9-28A3-F6F8-8E8E-279FCE821A11}"/>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6" name="Footer Placeholder 5">
            <a:extLst>
              <a:ext uri="{FF2B5EF4-FFF2-40B4-BE49-F238E27FC236}">
                <a16:creationId xmlns:a16="http://schemas.microsoft.com/office/drawing/2014/main" id="{C72D7185-B2B7-98B8-B36A-C435F05177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05B22D-0E31-7FA8-2B63-71E1F583797A}"/>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1649196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99A14-1733-7EDA-5A44-07BA5E049B0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12BB135-9A7B-8EE2-78B4-DBB8E64A88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A7E818-F9FA-C4C3-0207-3FB4C48592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51B081C-86DC-AB95-64CB-7BA2544AE9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C22E87-6CFD-70FA-E091-6210BFB013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256BE94-AB65-C346-FD91-7A40E108C417}"/>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8" name="Footer Placeholder 7">
            <a:extLst>
              <a:ext uri="{FF2B5EF4-FFF2-40B4-BE49-F238E27FC236}">
                <a16:creationId xmlns:a16="http://schemas.microsoft.com/office/drawing/2014/main" id="{4BCAF96D-F0E0-E4F2-BF31-FBDF21A7601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4731BF4-F10E-9E55-40FD-FCFA98D193B5}"/>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3350639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8F18F-D84C-3570-5527-BB4A7C1CCEE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25C5FC8-6D44-6799-7BAB-95DCD41CF265}"/>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4" name="Footer Placeholder 3">
            <a:extLst>
              <a:ext uri="{FF2B5EF4-FFF2-40B4-BE49-F238E27FC236}">
                <a16:creationId xmlns:a16="http://schemas.microsoft.com/office/drawing/2014/main" id="{BDDA7A1B-2A17-853F-0DD5-67CC4DD515B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77825E9-AA9C-BF53-6141-F80981745DF9}"/>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1449177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8B604-1DDF-3EBC-9584-B175738422B2}"/>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3" name="Footer Placeholder 2">
            <a:extLst>
              <a:ext uri="{FF2B5EF4-FFF2-40B4-BE49-F238E27FC236}">
                <a16:creationId xmlns:a16="http://schemas.microsoft.com/office/drawing/2014/main" id="{0EE7CCA8-83B6-1F0C-8A8D-A7B60907F7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6879D07-01A3-D501-E974-F9F61220E72F}"/>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327969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F40FA-4461-E4A2-C4A1-BA21C5C049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0C2176E-0D4D-B2D9-D45A-4742C60E41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D650228-C932-6F3C-51F8-9B22D7C0F5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3EC92-67EA-0570-7A4F-BFEC359999C2}"/>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6" name="Footer Placeholder 5">
            <a:extLst>
              <a:ext uri="{FF2B5EF4-FFF2-40B4-BE49-F238E27FC236}">
                <a16:creationId xmlns:a16="http://schemas.microsoft.com/office/drawing/2014/main" id="{0718B3D4-6878-E5DE-FA2A-D040BA72A7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EB4F59-6F31-AB12-3514-AA2786DE5C86}"/>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1814346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BAD18-F7A7-D8AC-E505-108C341E2F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07A293B-DF1F-2930-D46F-59CF66BA4E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09AD25C-7FAB-E784-B05E-AD62123AB3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B266DC-AD89-2A47-8AA3-67A7D22C094D}"/>
              </a:ext>
            </a:extLst>
          </p:cNvPr>
          <p:cNvSpPr>
            <a:spLocks noGrp="1"/>
          </p:cNvSpPr>
          <p:nvPr>
            <p:ph type="dt" sz="half" idx="10"/>
          </p:nvPr>
        </p:nvSpPr>
        <p:spPr/>
        <p:txBody>
          <a:bodyPr/>
          <a:lstStyle/>
          <a:p>
            <a:fld id="{3BBF90EE-0590-4D46-8969-492A7D5D5D61}" type="datetimeFigureOut">
              <a:rPr lang="en-GB" smtClean="0"/>
              <a:t>12/01/2025</a:t>
            </a:fld>
            <a:endParaRPr lang="en-GB"/>
          </a:p>
        </p:txBody>
      </p:sp>
      <p:sp>
        <p:nvSpPr>
          <p:cNvPr id="6" name="Footer Placeholder 5">
            <a:extLst>
              <a:ext uri="{FF2B5EF4-FFF2-40B4-BE49-F238E27FC236}">
                <a16:creationId xmlns:a16="http://schemas.microsoft.com/office/drawing/2014/main" id="{975E2735-48FA-EB1F-6606-5F555DFDC1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16677F-31C6-9161-267D-5A192384AE02}"/>
              </a:ext>
            </a:extLst>
          </p:cNvPr>
          <p:cNvSpPr>
            <a:spLocks noGrp="1"/>
          </p:cNvSpPr>
          <p:nvPr>
            <p:ph type="sldNum" sz="quarter" idx="12"/>
          </p:nvPr>
        </p:nvSpPr>
        <p:spPr/>
        <p:txBody>
          <a:bodyPr/>
          <a:lstStyle/>
          <a:p>
            <a:fld id="{896C6409-0B4F-43EB-804A-BB914C19EACA}" type="slidenum">
              <a:rPr lang="en-GB" smtClean="0"/>
              <a:t>‹#›</a:t>
            </a:fld>
            <a:endParaRPr lang="en-GB"/>
          </a:p>
        </p:txBody>
      </p:sp>
    </p:spTree>
    <p:extLst>
      <p:ext uri="{BB962C8B-B14F-4D97-AF65-F5344CB8AC3E}">
        <p14:creationId xmlns:p14="http://schemas.microsoft.com/office/powerpoint/2010/main" val="3468693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CA569E-AAB8-A09F-4A25-B399010A3A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100F9F6-5D65-9BFF-47EC-7B436AA35A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011BF2-3AF0-B17A-8C19-2E15EE205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BF90EE-0590-4D46-8969-492A7D5D5D61}" type="datetimeFigureOut">
              <a:rPr lang="en-GB" smtClean="0"/>
              <a:t>12/01/2025</a:t>
            </a:fld>
            <a:endParaRPr lang="en-GB"/>
          </a:p>
        </p:txBody>
      </p:sp>
      <p:sp>
        <p:nvSpPr>
          <p:cNvPr id="5" name="Footer Placeholder 4">
            <a:extLst>
              <a:ext uri="{FF2B5EF4-FFF2-40B4-BE49-F238E27FC236}">
                <a16:creationId xmlns:a16="http://schemas.microsoft.com/office/drawing/2014/main" id="{55625C30-D643-9681-CB01-50EB4FC54E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2E8B4BB-EAAC-3888-0B8B-2158464A22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6C6409-0B4F-43EB-804A-BB914C19EACA}" type="slidenum">
              <a:rPr lang="en-GB" smtClean="0"/>
              <a:t>‹#›</a:t>
            </a:fld>
            <a:endParaRPr lang="en-GB"/>
          </a:p>
        </p:txBody>
      </p:sp>
    </p:spTree>
    <p:extLst>
      <p:ext uri="{BB962C8B-B14F-4D97-AF65-F5344CB8AC3E}">
        <p14:creationId xmlns:p14="http://schemas.microsoft.com/office/powerpoint/2010/main" val="291075565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iblegateway.com/passage/?search=John%201&amp;version=NLT#fen-NLT-26032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iblegateway.com/passage/?search=John%201&amp;version=NLT#fen-NLT-26034j"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590C8-5BBA-373B-5440-76C7CCC273FE}"/>
              </a:ext>
            </a:extLst>
          </p:cNvPr>
          <p:cNvSpPr>
            <a:spLocks noGrp="1"/>
          </p:cNvSpPr>
          <p:nvPr>
            <p:ph type="ctrTitle"/>
          </p:nvPr>
        </p:nvSpPr>
        <p:spPr/>
        <p:txBody>
          <a:bodyPr/>
          <a:lstStyle/>
          <a:p>
            <a:r>
              <a:rPr lang="en-GB"/>
              <a:t>Gates and Doors</a:t>
            </a:r>
            <a:endParaRPr lang="en-GB" dirty="0"/>
          </a:p>
        </p:txBody>
      </p:sp>
      <p:sp>
        <p:nvSpPr>
          <p:cNvPr id="3" name="Subtitle 2">
            <a:extLst>
              <a:ext uri="{FF2B5EF4-FFF2-40B4-BE49-F238E27FC236}">
                <a16:creationId xmlns:a16="http://schemas.microsoft.com/office/drawing/2014/main" id="{460C2AC9-F818-D564-17DD-3539B08F629F}"/>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006514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798F8C-A908-8B9B-4144-B1D42F0EBFB0}"/>
              </a:ext>
            </a:extLst>
          </p:cNvPr>
          <p:cNvSpPr>
            <a:spLocks noGrp="1"/>
          </p:cNvSpPr>
          <p:nvPr>
            <p:ph idx="1"/>
          </p:nvPr>
        </p:nvSpPr>
        <p:spPr/>
        <p:txBody>
          <a:bodyPr>
            <a:noAutofit/>
          </a:bodyPr>
          <a:lstStyle/>
          <a:p>
            <a:endParaRPr lang="en-GB" sz="3200" b="0" i="0" dirty="0">
              <a:solidFill>
                <a:srgbClr val="000000"/>
              </a:solidFill>
              <a:effectLst/>
              <a:latin typeface="system-ui"/>
            </a:endParaRPr>
          </a:p>
          <a:p>
            <a:endParaRPr lang="en-GB" sz="3200" dirty="0">
              <a:solidFill>
                <a:srgbClr val="000000"/>
              </a:solidFill>
              <a:latin typeface="system-ui"/>
            </a:endParaRPr>
          </a:p>
          <a:p>
            <a:r>
              <a:rPr lang="en-GB" sz="3200" b="0" i="0" dirty="0">
                <a:solidFill>
                  <a:srgbClr val="000000"/>
                </a:solidFill>
                <a:effectLst/>
                <a:latin typeface="system-ui"/>
              </a:rPr>
              <a:t>They won’t follow a stranger; they will run from him because they don’t know his voice.”  “I tell you the truth, I am the gate for the sheep. </a:t>
            </a:r>
            <a:r>
              <a:rPr lang="en-GB" sz="3200" b="1" i="0" baseline="30000" dirty="0">
                <a:solidFill>
                  <a:srgbClr val="000000"/>
                </a:solidFill>
                <a:effectLst/>
                <a:latin typeface="system-ui"/>
              </a:rPr>
              <a:t>8 </a:t>
            </a:r>
            <a:r>
              <a:rPr lang="en-GB" sz="3200" b="0" i="0" dirty="0">
                <a:solidFill>
                  <a:srgbClr val="000000"/>
                </a:solidFill>
                <a:effectLst/>
                <a:latin typeface="system-ui"/>
              </a:rPr>
              <a:t>All who came before me were thieves and robbers. But the true sheep did not listen to them. </a:t>
            </a:r>
            <a:r>
              <a:rPr lang="en-GB" sz="3200" b="1" i="0" baseline="30000" dirty="0">
                <a:solidFill>
                  <a:srgbClr val="000000"/>
                </a:solidFill>
                <a:effectLst/>
                <a:latin typeface="system-ui"/>
              </a:rPr>
              <a:t>9 </a:t>
            </a:r>
            <a:r>
              <a:rPr lang="en-GB" sz="3200" b="0" i="0" dirty="0">
                <a:solidFill>
                  <a:srgbClr val="000000"/>
                </a:solidFill>
                <a:effectLst/>
                <a:latin typeface="system-ui"/>
              </a:rPr>
              <a:t>Yes, I am the gate. Those who come in through me will be saved. They will come and go freely and will find good pastures. </a:t>
            </a:r>
            <a:r>
              <a:rPr lang="en-GB" sz="3200" b="1" i="0" baseline="30000" dirty="0">
                <a:solidFill>
                  <a:srgbClr val="000000"/>
                </a:solidFill>
                <a:effectLst/>
                <a:latin typeface="system-ui"/>
              </a:rPr>
              <a:t>10 </a:t>
            </a:r>
            <a:r>
              <a:rPr lang="en-GB" sz="3200" b="0" i="0" dirty="0">
                <a:solidFill>
                  <a:srgbClr val="000000"/>
                </a:solidFill>
                <a:effectLst/>
                <a:latin typeface="system-ui"/>
              </a:rPr>
              <a:t>The thief’s purpose is to steal and kill and destroy. My purpose is to give them a rich and satisfying life.</a:t>
            </a:r>
            <a:endParaRPr lang="en-GB" sz="3200" dirty="0"/>
          </a:p>
        </p:txBody>
      </p:sp>
    </p:spTree>
    <p:extLst>
      <p:ext uri="{BB962C8B-B14F-4D97-AF65-F5344CB8AC3E}">
        <p14:creationId xmlns:p14="http://schemas.microsoft.com/office/powerpoint/2010/main" val="2682969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929CB-01A5-5E03-A19F-40C1D55E43E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CF0D44BA-F05D-9AB4-B281-66B891CE1A94}"/>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1628303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4B4223-791D-BC87-5044-636B58E01DF0}"/>
              </a:ext>
            </a:extLst>
          </p:cNvPr>
          <p:cNvSpPr>
            <a:spLocks noGrp="1"/>
          </p:cNvSpPr>
          <p:nvPr>
            <p:ph idx="1"/>
          </p:nvPr>
        </p:nvSpPr>
        <p:spPr/>
        <p:txBody>
          <a:bodyPr>
            <a:noAutofit/>
          </a:bodyPr>
          <a:lstStyle/>
          <a:p>
            <a:pPr algn="l">
              <a:spcBef>
                <a:spcPts val="1500"/>
              </a:spcBef>
              <a:spcAft>
                <a:spcPts val="750"/>
              </a:spcAft>
            </a:pPr>
            <a:endParaRPr lang="en-GB" sz="3200" b="1" i="0" dirty="0">
              <a:solidFill>
                <a:srgbClr val="000000"/>
              </a:solidFill>
              <a:effectLst/>
              <a:latin typeface="Calibri" panose="020F0502020204030204" pitchFamily="34" charset="0"/>
              <a:cs typeface="Calibri" panose="020F0502020204030204" pitchFamily="34" charset="0"/>
            </a:endParaRPr>
          </a:p>
          <a:p>
            <a:pPr algn="l">
              <a:spcBef>
                <a:spcPts val="1500"/>
              </a:spcBef>
              <a:spcAft>
                <a:spcPts val="750"/>
              </a:spcAft>
            </a:pPr>
            <a:endParaRPr lang="en-GB" sz="3200" b="1" dirty="0">
              <a:solidFill>
                <a:srgbClr val="000000"/>
              </a:solidFill>
              <a:latin typeface="Calibri" panose="020F0502020204030204" pitchFamily="34" charset="0"/>
              <a:cs typeface="Calibri" panose="020F0502020204030204" pitchFamily="34" charset="0"/>
            </a:endParaRPr>
          </a:p>
          <a:p>
            <a:pPr algn="l">
              <a:spcBef>
                <a:spcPts val="1500"/>
              </a:spcBef>
              <a:spcAft>
                <a:spcPts val="750"/>
              </a:spcAft>
            </a:pPr>
            <a:endParaRPr lang="en-GB" sz="3200" b="1" i="0" dirty="0">
              <a:solidFill>
                <a:srgbClr val="000000"/>
              </a:solidFill>
              <a:effectLst/>
              <a:latin typeface="Calibri" panose="020F0502020204030204" pitchFamily="34" charset="0"/>
              <a:cs typeface="Calibri" panose="020F0502020204030204" pitchFamily="34" charset="0"/>
            </a:endParaRPr>
          </a:p>
          <a:p>
            <a:pPr algn="l">
              <a:spcBef>
                <a:spcPts val="1500"/>
              </a:spcBef>
              <a:spcAft>
                <a:spcPts val="750"/>
              </a:spcAft>
            </a:pPr>
            <a:r>
              <a:rPr lang="en-GB" sz="3200" b="1" i="0" dirty="0">
                <a:solidFill>
                  <a:srgbClr val="000000"/>
                </a:solidFill>
                <a:effectLst/>
                <a:latin typeface="Calibri" panose="020F0502020204030204" pitchFamily="34" charset="0"/>
                <a:cs typeface="Calibri" panose="020F0502020204030204" pitchFamily="34" charset="0"/>
              </a:rPr>
              <a:t>Living by the Spirit’s Power</a:t>
            </a:r>
          </a:p>
          <a:p>
            <a:pPr algn="l"/>
            <a:endParaRPr lang="en-GB" sz="3200" b="1" i="0" baseline="30000" dirty="0">
              <a:solidFill>
                <a:srgbClr val="000000"/>
              </a:solidFill>
              <a:effectLst/>
              <a:latin typeface="Calibri" panose="020F0502020204030204" pitchFamily="34" charset="0"/>
              <a:cs typeface="Calibri" panose="020F0502020204030204" pitchFamily="34" charset="0"/>
            </a:endParaRPr>
          </a:p>
          <a:p>
            <a:pPr algn="l"/>
            <a:endParaRPr lang="en-GB" sz="3200" b="1" baseline="30000" dirty="0">
              <a:solidFill>
                <a:srgbClr val="000000"/>
              </a:solidFill>
              <a:latin typeface="Calibri" panose="020F0502020204030204" pitchFamily="34" charset="0"/>
              <a:cs typeface="Calibri" panose="020F0502020204030204" pitchFamily="34" charset="0"/>
            </a:endParaRPr>
          </a:p>
          <a:p>
            <a:pPr algn="l"/>
            <a:r>
              <a:rPr lang="en-GB" sz="3200" b="1" i="0" baseline="30000" dirty="0">
                <a:solidFill>
                  <a:srgbClr val="000000"/>
                </a:solidFill>
                <a:effectLst/>
                <a:latin typeface="Calibri" panose="020F0502020204030204" pitchFamily="34" charset="0"/>
                <a:cs typeface="Calibri" panose="020F0502020204030204" pitchFamily="34" charset="0"/>
              </a:rPr>
              <a:t>16 </a:t>
            </a:r>
            <a:r>
              <a:rPr lang="en-GB" sz="3200" b="0" i="0" dirty="0">
                <a:solidFill>
                  <a:srgbClr val="000000"/>
                </a:solidFill>
                <a:effectLst/>
                <a:latin typeface="Calibri" panose="020F0502020204030204" pitchFamily="34" charset="0"/>
                <a:cs typeface="Calibri" panose="020F0502020204030204" pitchFamily="34" charset="0"/>
              </a:rPr>
              <a:t>So I say, let the Holy Spirit guide your lives. Then you won’t be doing what your sinful nature craves. </a:t>
            </a:r>
            <a:r>
              <a:rPr lang="en-GB" sz="3200" b="1" i="0" baseline="30000" dirty="0">
                <a:solidFill>
                  <a:srgbClr val="000000"/>
                </a:solidFill>
                <a:effectLst/>
                <a:latin typeface="Calibri" panose="020F0502020204030204" pitchFamily="34" charset="0"/>
                <a:cs typeface="Calibri" panose="020F0502020204030204" pitchFamily="34" charset="0"/>
              </a:rPr>
              <a:t>17 </a:t>
            </a:r>
            <a:r>
              <a:rPr lang="en-GB" sz="3200" b="0" i="0" dirty="0">
                <a:solidFill>
                  <a:srgbClr val="000000"/>
                </a:solidFill>
                <a:effectLst/>
                <a:latin typeface="Calibri" panose="020F0502020204030204" pitchFamily="34" charset="0"/>
                <a:cs typeface="Calibri" panose="020F0502020204030204" pitchFamily="34" charset="0"/>
              </a:rPr>
              <a:t>The sinful nature wants to do evil, which is just the opposite of what the Spirit wants. And the Spirit gives us desires that are the opposite of what the sinful nature desires. These two forces are constantly fighting each other, so you are not free to carry out your good intentions.</a:t>
            </a:r>
          </a:p>
          <a:p>
            <a:pPr marL="0" indent="0">
              <a:buNone/>
            </a:pPr>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88088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CC7B52-6CC9-20DF-0244-BBEED9133979}"/>
              </a:ext>
            </a:extLst>
          </p:cNvPr>
          <p:cNvSpPr>
            <a:spLocks noGrp="1"/>
          </p:cNvSpPr>
          <p:nvPr>
            <p:ph idx="1"/>
          </p:nvPr>
        </p:nvSpPr>
        <p:spPr>
          <a:xfrm>
            <a:off x="684211" y="685800"/>
            <a:ext cx="10147911" cy="5560255"/>
          </a:xfrm>
        </p:spPr>
        <p:txBody>
          <a:bodyPr>
            <a:noAutofit/>
          </a:bodyPr>
          <a:lstStyle/>
          <a:p>
            <a:pPr algn="l"/>
            <a:endParaRPr lang="en-GB" sz="3600" b="0" i="0" dirty="0">
              <a:solidFill>
                <a:srgbClr val="000000"/>
              </a:solidFill>
              <a:effectLst/>
              <a:latin typeface="Calibri" panose="020F0502020204030204" pitchFamily="34" charset="0"/>
              <a:cs typeface="Calibri" panose="020F0502020204030204" pitchFamily="34" charset="0"/>
            </a:endParaRPr>
          </a:p>
          <a:p>
            <a:pPr algn="l"/>
            <a:r>
              <a:rPr lang="en-GB" sz="3600" b="0" i="0" dirty="0">
                <a:solidFill>
                  <a:srgbClr val="000000"/>
                </a:solidFill>
                <a:effectLst/>
                <a:latin typeface="Calibri" panose="020F0502020204030204" pitchFamily="34" charset="0"/>
                <a:cs typeface="Calibri" panose="020F0502020204030204" pitchFamily="34" charset="0"/>
              </a:rPr>
              <a:t>Philippians 4:4-7</a:t>
            </a:r>
          </a:p>
          <a:p>
            <a:pPr algn="l">
              <a:spcBef>
                <a:spcPts val="3750"/>
              </a:spcBef>
            </a:pPr>
            <a:r>
              <a:rPr lang="en-GB" sz="3600" b="1" i="0" baseline="30000" dirty="0">
                <a:solidFill>
                  <a:srgbClr val="000000"/>
                </a:solidFill>
                <a:effectLst/>
                <a:latin typeface="Calibri" panose="020F0502020204030204" pitchFamily="34" charset="0"/>
                <a:cs typeface="Calibri" panose="020F0502020204030204" pitchFamily="34" charset="0"/>
              </a:rPr>
              <a:t>4 </a:t>
            </a:r>
            <a:r>
              <a:rPr lang="en-GB" sz="3600" b="0" i="0" dirty="0">
                <a:solidFill>
                  <a:srgbClr val="000000"/>
                </a:solidFill>
                <a:effectLst/>
                <a:latin typeface="Calibri" panose="020F0502020204030204" pitchFamily="34" charset="0"/>
                <a:cs typeface="Calibri" panose="020F0502020204030204" pitchFamily="34" charset="0"/>
              </a:rPr>
              <a:t>Always be full of joy in the Lord. I say it again—rejoice! </a:t>
            </a:r>
            <a:r>
              <a:rPr lang="en-GB" sz="3600" b="1" i="0" baseline="30000" dirty="0">
                <a:solidFill>
                  <a:srgbClr val="000000"/>
                </a:solidFill>
                <a:effectLst/>
                <a:latin typeface="Calibri" panose="020F0502020204030204" pitchFamily="34" charset="0"/>
                <a:cs typeface="Calibri" panose="020F0502020204030204" pitchFamily="34" charset="0"/>
              </a:rPr>
              <a:t>5 </a:t>
            </a:r>
            <a:r>
              <a:rPr lang="en-GB" sz="3600" b="0" i="0" dirty="0">
                <a:solidFill>
                  <a:srgbClr val="000000"/>
                </a:solidFill>
                <a:effectLst/>
                <a:latin typeface="Calibri" panose="020F0502020204030204" pitchFamily="34" charset="0"/>
                <a:cs typeface="Calibri" panose="020F0502020204030204" pitchFamily="34" charset="0"/>
              </a:rPr>
              <a:t>Let everyone see that you are considerate in all you do. Remember, the Lord is coming soon.</a:t>
            </a:r>
          </a:p>
          <a:p>
            <a:pPr algn="l">
              <a:spcBef>
                <a:spcPts val="3750"/>
              </a:spcBef>
            </a:pPr>
            <a:r>
              <a:rPr lang="en-GB" sz="3600" b="1" i="0" baseline="30000" dirty="0">
                <a:solidFill>
                  <a:srgbClr val="000000"/>
                </a:solidFill>
                <a:effectLst/>
                <a:latin typeface="Calibri" panose="020F0502020204030204" pitchFamily="34" charset="0"/>
                <a:cs typeface="Calibri" panose="020F0502020204030204" pitchFamily="34" charset="0"/>
              </a:rPr>
              <a:t>6 </a:t>
            </a:r>
            <a:r>
              <a:rPr lang="en-GB" sz="3600" b="0" i="0" dirty="0">
                <a:solidFill>
                  <a:srgbClr val="000000"/>
                </a:solidFill>
                <a:effectLst/>
                <a:latin typeface="Calibri" panose="020F0502020204030204" pitchFamily="34" charset="0"/>
                <a:cs typeface="Calibri" panose="020F0502020204030204" pitchFamily="34" charset="0"/>
              </a:rPr>
              <a:t>Don’t worry about anything; instead, pray about everything. Tell God what you need, and thank him for all he has done. </a:t>
            </a:r>
            <a:r>
              <a:rPr lang="en-GB" sz="3600" b="1" i="0" baseline="30000" dirty="0">
                <a:solidFill>
                  <a:srgbClr val="000000"/>
                </a:solidFill>
                <a:effectLst/>
                <a:latin typeface="Calibri" panose="020F0502020204030204" pitchFamily="34" charset="0"/>
                <a:cs typeface="Calibri" panose="020F0502020204030204" pitchFamily="34" charset="0"/>
              </a:rPr>
              <a:t>7 </a:t>
            </a:r>
            <a:r>
              <a:rPr lang="en-GB" sz="3600" b="0" i="0" dirty="0">
                <a:solidFill>
                  <a:srgbClr val="000000"/>
                </a:solidFill>
                <a:effectLst/>
                <a:latin typeface="Calibri" panose="020F0502020204030204" pitchFamily="34" charset="0"/>
                <a:cs typeface="Calibri" panose="020F0502020204030204" pitchFamily="34" charset="0"/>
              </a:rPr>
              <a:t>Then you will experience God’s peace, which exceeds anything we can understand. His peace will guard your hearts and minds as you live in Christ Jesus.</a:t>
            </a:r>
          </a:p>
          <a:p>
            <a:pPr marL="0" indent="0">
              <a:buNone/>
            </a:pPr>
            <a:endParaRPr lang="en-GB"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86639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41089D-CBB0-9760-A557-95035FF106C8}"/>
              </a:ext>
            </a:extLst>
          </p:cNvPr>
          <p:cNvSpPr>
            <a:spLocks noGrp="1"/>
          </p:cNvSpPr>
          <p:nvPr>
            <p:ph idx="1"/>
          </p:nvPr>
        </p:nvSpPr>
        <p:spPr>
          <a:xfrm>
            <a:off x="684211" y="685800"/>
            <a:ext cx="9880625" cy="5686865"/>
          </a:xfrm>
        </p:spPr>
        <p:txBody>
          <a:bodyPr/>
          <a:lstStyle/>
          <a:p>
            <a:pPr marL="0" indent="0">
              <a:buNone/>
            </a:pPr>
            <a:endParaRPr lang="en-GB" dirty="0"/>
          </a:p>
        </p:txBody>
      </p:sp>
    </p:spTree>
    <p:extLst>
      <p:ext uri="{BB962C8B-B14F-4D97-AF65-F5344CB8AC3E}">
        <p14:creationId xmlns:p14="http://schemas.microsoft.com/office/powerpoint/2010/main" val="1654210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849FE4-539B-D82C-3D37-2A62F13F644E}"/>
              </a:ext>
            </a:extLst>
          </p:cNvPr>
          <p:cNvSpPr>
            <a:spLocks noGrp="1"/>
          </p:cNvSpPr>
          <p:nvPr>
            <p:ph idx="1"/>
          </p:nvPr>
        </p:nvSpPr>
        <p:spPr/>
        <p:txBody>
          <a:bodyPr>
            <a:normAutofit/>
          </a:bodyPr>
          <a:lstStyle/>
          <a:p>
            <a:pPr algn="l"/>
            <a:r>
              <a:rPr lang="en-GB" sz="3200" b="0" i="0" dirty="0">
                <a:solidFill>
                  <a:srgbClr val="000000"/>
                </a:solidFill>
                <a:effectLst/>
                <a:latin typeface="system-ui"/>
              </a:rPr>
              <a:t>This was John’s testimony when the Jewish leaders sent priests and Temple assistants from Jerusalem to ask John, “Who are you?” </a:t>
            </a:r>
            <a:r>
              <a:rPr lang="en-GB" sz="3200" b="1" i="0" baseline="30000" dirty="0">
                <a:solidFill>
                  <a:srgbClr val="000000"/>
                </a:solidFill>
                <a:effectLst/>
                <a:latin typeface="system-ui"/>
              </a:rPr>
              <a:t>20 </a:t>
            </a:r>
            <a:r>
              <a:rPr lang="en-GB" sz="3200" b="0" i="0" dirty="0">
                <a:solidFill>
                  <a:srgbClr val="000000"/>
                </a:solidFill>
                <a:effectLst/>
                <a:latin typeface="system-ui"/>
              </a:rPr>
              <a:t>He came right out and said, “I am not the Messiah.”</a:t>
            </a:r>
          </a:p>
          <a:p>
            <a:pPr algn="l"/>
            <a:r>
              <a:rPr lang="en-GB" sz="3200" b="1" i="0" baseline="30000" dirty="0">
                <a:solidFill>
                  <a:srgbClr val="000000"/>
                </a:solidFill>
                <a:effectLst/>
                <a:latin typeface="system-ui"/>
              </a:rPr>
              <a:t>21 </a:t>
            </a:r>
            <a:r>
              <a:rPr lang="en-GB" sz="3200" b="0" i="0" dirty="0">
                <a:solidFill>
                  <a:srgbClr val="000000"/>
                </a:solidFill>
                <a:effectLst/>
                <a:latin typeface="system-ui"/>
              </a:rPr>
              <a:t>“Well then, who are you?” they asked. “Are you Elijah?”</a:t>
            </a:r>
          </a:p>
          <a:p>
            <a:pPr algn="l"/>
            <a:r>
              <a:rPr lang="en-GB" sz="3200" b="0" i="0" dirty="0">
                <a:solidFill>
                  <a:srgbClr val="000000"/>
                </a:solidFill>
                <a:effectLst/>
                <a:latin typeface="system-ui"/>
              </a:rPr>
              <a:t>“No,” he replied.</a:t>
            </a:r>
          </a:p>
          <a:p>
            <a:pPr algn="l"/>
            <a:r>
              <a:rPr lang="en-GB" sz="3200" b="0" i="0" dirty="0">
                <a:solidFill>
                  <a:srgbClr val="000000"/>
                </a:solidFill>
                <a:effectLst/>
                <a:latin typeface="system-ui"/>
              </a:rPr>
              <a:t>“Are you the Prophet we are expecting?”</a:t>
            </a:r>
            <a:r>
              <a:rPr lang="en-GB" sz="3200" b="0" i="0" baseline="30000" dirty="0">
                <a:solidFill>
                  <a:srgbClr val="000000"/>
                </a:solidFill>
                <a:effectLst/>
                <a:latin typeface="system-ui"/>
              </a:rPr>
              <a:t>[</a:t>
            </a:r>
            <a:r>
              <a:rPr lang="en-GB" sz="3200" b="0" i="0" baseline="30000" dirty="0" err="1">
                <a:solidFill>
                  <a:srgbClr val="4A4A4A"/>
                </a:solidFill>
                <a:effectLst/>
                <a:latin typeface="system-ui"/>
                <a:hlinkClick r:id="rId2" tooltip="See footnote i"/>
              </a:rPr>
              <a:t>i</a:t>
            </a:r>
            <a:r>
              <a:rPr lang="en-GB" sz="3200" b="0" i="0" baseline="30000" dirty="0">
                <a:solidFill>
                  <a:srgbClr val="000000"/>
                </a:solidFill>
                <a:effectLst/>
                <a:latin typeface="system-ui"/>
              </a:rPr>
              <a:t>]</a:t>
            </a:r>
            <a:endParaRPr lang="en-GB" sz="3200" b="0" i="0" dirty="0">
              <a:solidFill>
                <a:srgbClr val="000000"/>
              </a:solidFill>
              <a:effectLst/>
              <a:latin typeface="system-ui"/>
            </a:endParaRPr>
          </a:p>
          <a:p>
            <a:pPr algn="l"/>
            <a:r>
              <a:rPr lang="en-GB" sz="3200" b="0" i="0" dirty="0">
                <a:solidFill>
                  <a:srgbClr val="000000"/>
                </a:solidFill>
                <a:effectLst/>
                <a:latin typeface="system-ui"/>
              </a:rPr>
              <a:t>“No.”</a:t>
            </a:r>
          </a:p>
          <a:p>
            <a:endParaRPr lang="en-GB" dirty="0"/>
          </a:p>
        </p:txBody>
      </p:sp>
    </p:spTree>
    <p:extLst>
      <p:ext uri="{BB962C8B-B14F-4D97-AF65-F5344CB8AC3E}">
        <p14:creationId xmlns:p14="http://schemas.microsoft.com/office/powerpoint/2010/main" val="3813361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E84B-2D8E-E86C-BDE8-BAF3A9D71DF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45222DD-67C1-9299-CD42-92977E23275E}"/>
              </a:ext>
            </a:extLst>
          </p:cNvPr>
          <p:cNvSpPr>
            <a:spLocks noGrp="1"/>
          </p:cNvSpPr>
          <p:nvPr>
            <p:ph idx="1"/>
          </p:nvPr>
        </p:nvSpPr>
        <p:spPr/>
        <p:txBody>
          <a:bodyPr>
            <a:normAutofit/>
          </a:bodyPr>
          <a:lstStyle/>
          <a:p>
            <a:pPr algn="l"/>
            <a:r>
              <a:rPr lang="en-GB" sz="3600" b="1" i="0" baseline="30000" dirty="0">
                <a:solidFill>
                  <a:srgbClr val="000000"/>
                </a:solidFill>
                <a:effectLst/>
                <a:latin typeface="system-ui"/>
              </a:rPr>
              <a:t>22 </a:t>
            </a:r>
            <a:r>
              <a:rPr lang="en-GB" sz="3600" b="0" i="0" dirty="0">
                <a:solidFill>
                  <a:srgbClr val="000000"/>
                </a:solidFill>
                <a:effectLst/>
                <a:latin typeface="system-ui"/>
              </a:rPr>
              <a:t>“Then who are you? We need an answer for those who sent us. What do you have to say about yourself?”</a:t>
            </a:r>
          </a:p>
          <a:p>
            <a:pPr algn="l"/>
            <a:r>
              <a:rPr lang="en-GB" sz="3600" b="1" i="0" baseline="30000" dirty="0">
                <a:solidFill>
                  <a:srgbClr val="000000"/>
                </a:solidFill>
                <a:effectLst/>
                <a:latin typeface="system-ui"/>
              </a:rPr>
              <a:t>23 </a:t>
            </a:r>
            <a:r>
              <a:rPr lang="en-GB" sz="3600" b="0" i="0" dirty="0">
                <a:solidFill>
                  <a:srgbClr val="000000"/>
                </a:solidFill>
                <a:effectLst/>
                <a:latin typeface="system-ui"/>
              </a:rPr>
              <a:t>John replied in the words of the prophet Isaiah:</a:t>
            </a:r>
          </a:p>
          <a:p>
            <a:pPr algn="l"/>
            <a:r>
              <a:rPr lang="en-GB" sz="3600" b="0" i="0" dirty="0">
                <a:solidFill>
                  <a:srgbClr val="000000"/>
                </a:solidFill>
                <a:effectLst/>
                <a:latin typeface="system-ui"/>
              </a:rPr>
              <a:t>“I am a voice shouting in the wilderness,</a:t>
            </a:r>
            <a:br>
              <a:rPr lang="en-GB" sz="3600" b="0" i="0" dirty="0">
                <a:solidFill>
                  <a:srgbClr val="000000"/>
                </a:solidFill>
                <a:effectLst/>
                <a:latin typeface="system-ui"/>
              </a:rPr>
            </a:br>
            <a:r>
              <a:rPr lang="en-GB" sz="3600" b="0" i="0" dirty="0">
                <a:solidFill>
                  <a:srgbClr val="000000"/>
                </a:solidFill>
                <a:effectLst/>
                <a:latin typeface="Courier New" panose="02070309020205020404" pitchFamily="49" charset="0"/>
              </a:rPr>
              <a:t>    </a:t>
            </a:r>
            <a:r>
              <a:rPr lang="en-GB" sz="3600" b="0" i="0" dirty="0">
                <a:solidFill>
                  <a:srgbClr val="000000"/>
                </a:solidFill>
                <a:effectLst/>
                <a:latin typeface="system-ui"/>
              </a:rPr>
              <a:t>‘Clear the way for the </a:t>
            </a:r>
            <a:r>
              <a:rPr lang="en-GB" sz="3600" b="0" i="0" cap="small" dirty="0">
                <a:solidFill>
                  <a:srgbClr val="000000"/>
                </a:solidFill>
                <a:effectLst/>
                <a:latin typeface="system-ui"/>
              </a:rPr>
              <a:t>Lord</a:t>
            </a:r>
            <a:r>
              <a:rPr lang="en-GB" sz="3600" b="0" i="0" dirty="0">
                <a:solidFill>
                  <a:srgbClr val="000000"/>
                </a:solidFill>
                <a:effectLst/>
                <a:latin typeface="system-ui"/>
              </a:rPr>
              <a:t>’s coming!’”</a:t>
            </a:r>
            <a:r>
              <a:rPr lang="en-GB" sz="3600" b="0" i="0" baseline="30000" dirty="0">
                <a:solidFill>
                  <a:srgbClr val="000000"/>
                </a:solidFill>
                <a:effectLst/>
                <a:latin typeface="system-ui"/>
              </a:rPr>
              <a:t>[</a:t>
            </a:r>
            <a:r>
              <a:rPr lang="en-GB" sz="3600" b="0" i="0" baseline="30000" dirty="0">
                <a:solidFill>
                  <a:srgbClr val="4A4A4A"/>
                </a:solidFill>
                <a:effectLst/>
                <a:latin typeface="system-ui"/>
                <a:hlinkClick r:id="rId2" tooltip="See footnote j"/>
              </a:rPr>
              <a:t>j</a:t>
            </a:r>
            <a:r>
              <a:rPr lang="en-GB" sz="3600" b="0" i="0" baseline="30000" dirty="0">
                <a:solidFill>
                  <a:srgbClr val="000000"/>
                </a:solidFill>
                <a:effectLst/>
                <a:latin typeface="system-ui"/>
              </a:rPr>
              <a:t>]</a:t>
            </a:r>
            <a:endParaRPr lang="en-GB" sz="3600" b="0" i="0" dirty="0">
              <a:solidFill>
                <a:srgbClr val="000000"/>
              </a:solidFill>
              <a:effectLst/>
              <a:latin typeface="system-ui"/>
            </a:endParaRPr>
          </a:p>
          <a:p>
            <a:endParaRPr lang="en-GB" dirty="0"/>
          </a:p>
        </p:txBody>
      </p:sp>
    </p:spTree>
    <p:extLst>
      <p:ext uri="{BB962C8B-B14F-4D97-AF65-F5344CB8AC3E}">
        <p14:creationId xmlns:p14="http://schemas.microsoft.com/office/powerpoint/2010/main" val="525975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C6FCE-E196-33AF-4EDC-159DCE769710}"/>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CC52E9DD-193D-3032-E830-7FC3BA5ADE7D}"/>
              </a:ext>
            </a:extLst>
          </p:cNvPr>
          <p:cNvSpPr>
            <a:spLocks noGrp="1"/>
          </p:cNvSpPr>
          <p:nvPr>
            <p:ph idx="1"/>
          </p:nvPr>
        </p:nvSpPr>
        <p:spPr/>
        <p:txBody>
          <a:bodyPr>
            <a:normAutofit/>
          </a:bodyPr>
          <a:lstStyle/>
          <a:p>
            <a:r>
              <a:rPr lang="en-GB" sz="3600" b="1" i="0" baseline="30000" dirty="0">
                <a:solidFill>
                  <a:srgbClr val="000000"/>
                </a:solidFill>
                <a:effectLst/>
                <a:latin typeface="system-ui"/>
              </a:rPr>
              <a:t>29 </a:t>
            </a:r>
            <a:r>
              <a:rPr lang="en-GB" sz="3600" b="0" i="0" dirty="0">
                <a:solidFill>
                  <a:srgbClr val="000000"/>
                </a:solidFill>
                <a:effectLst/>
                <a:latin typeface="system-ui"/>
              </a:rPr>
              <a:t>The next day John saw Jesus coming toward him and said, “Look! The Lamb of God who takes away the sin of the world! ……….</a:t>
            </a:r>
          </a:p>
          <a:p>
            <a:r>
              <a:rPr lang="en-GB" sz="3600" b="1" i="0" baseline="30000" dirty="0">
                <a:solidFill>
                  <a:srgbClr val="000000"/>
                </a:solidFill>
                <a:effectLst/>
                <a:latin typeface="system-ui"/>
              </a:rPr>
              <a:t>35 </a:t>
            </a:r>
            <a:r>
              <a:rPr lang="en-GB" sz="3600" b="0" i="0" dirty="0">
                <a:solidFill>
                  <a:srgbClr val="000000"/>
                </a:solidFill>
                <a:effectLst/>
                <a:latin typeface="system-ui"/>
              </a:rPr>
              <a:t>The following day John was again standing with two of his disciples. </a:t>
            </a:r>
            <a:r>
              <a:rPr lang="en-GB" sz="3600" b="1" i="0" baseline="30000" dirty="0">
                <a:solidFill>
                  <a:srgbClr val="000000"/>
                </a:solidFill>
                <a:effectLst/>
                <a:latin typeface="system-ui"/>
              </a:rPr>
              <a:t>36 </a:t>
            </a:r>
            <a:r>
              <a:rPr lang="en-GB" sz="3600" b="0" i="0" dirty="0">
                <a:solidFill>
                  <a:srgbClr val="000000"/>
                </a:solidFill>
                <a:effectLst/>
                <a:latin typeface="system-ui"/>
              </a:rPr>
              <a:t>As Jesus walked by, John looked at him and declared, “Look! There is the Lamb of God!” </a:t>
            </a:r>
            <a:r>
              <a:rPr lang="en-GB" sz="3600" b="1" i="0" baseline="30000" dirty="0">
                <a:solidFill>
                  <a:srgbClr val="000000"/>
                </a:solidFill>
                <a:effectLst/>
                <a:latin typeface="system-ui"/>
              </a:rPr>
              <a:t>37 </a:t>
            </a:r>
            <a:r>
              <a:rPr lang="en-GB" sz="3600" b="0" i="0" dirty="0">
                <a:solidFill>
                  <a:srgbClr val="000000"/>
                </a:solidFill>
                <a:effectLst/>
                <a:latin typeface="system-ui"/>
              </a:rPr>
              <a:t>When John’s two disciples heard this, they followed Jesus.</a:t>
            </a:r>
            <a:endParaRPr lang="en-GB" sz="3600" dirty="0"/>
          </a:p>
        </p:txBody>
      </p:sp>
    </p:spTree>
    <p:extLst>
      <p:ext uri="{BB962C8B-B14F-4D97-AF65-F5344CB8AC3E}">
        <p14:creationId xmlns:p14="http://schemas.microsoft.com/office/powerpoint/2010/main" val="468717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A70EB-D476-5C08-06DE-227EC9625AA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5667467-B3AE-04D9-4487-603A59EABEA6}"/>
              </a:ext>
            </a:extLst>
          </p:cNvPr>
          <p:cNvSpPr>
            <a:spLocks noGrp="1"/>
          </p:cNvSpPr>
          <p:nvPr>
            <p:ph idx="1"/>
          </p:nvPr>
        </p:nvSpPr>
        <p:spPr/>
        <p:txBody>
          <a:bodyPr/>
          <a:lstStyle/>
          <a:p>
            <a:r>
              <a:rPr lang="en-GB" sz="4000" b="0" i="0" dirty="0">
                <a:solidFill>
                  <a:srgbClr val="1F1F1F"/>
                </a:solidFill>
                <a:effectLst/>
                <a:latin typeface="Arial" panose="020B0604020202020204" pitchFamily="34" charset="0"/>
              </a:rPr>
              <a:t>Behold = see or observe (someone or something, especially of remarkable or impressive nature).</a:t>
            </a:r>
          </a:p>
          <a:p>
            <a:endParaRPr lang="en-GB" sz="4000" dirty="0">
              <a:solidFill>
                <a:srgbClr val="1F1F1F"/>
              </a:solidFill>
              <a:latin typeface="Arial" panose="020B0604020202020204" pitchFamily="34" charset="0"/>
            </a:endParaRPr>
          </a:p>
          <a:p>
            <a:endParaRPr lang="en-GB" dirty="0"/>
          </a:p>
        </p:txBody>
      </p:sp>
    </p:spTree>
    <p:extLst>
      <p:ext uri="{BB962C8B-B14F-4D97-AF65-F5344CB8AC3E}">
        <p14:creationId xmlns:p14="http://schemas.microsoft.com/office/powerpoint/2010/main" val="204214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99620-873C-04BB-7D57-DA03E773EF06}"/>
              </a:ext>
            </a:extLst>
          </p:cNvPr>
          <p:cNvSpPr>
            <a:spLocks noGrp="1"/>
          </p:cNvSpPr>
          <p:nvPr>
            <p:ph type="title"/>
          </p:nvPr>
        </p:nvSpPr>
        <p:spPr/>
        <p:txBody>
          <a:bodyPr/>
          <a:lstStyle/>
          <a:p>
            <a:r>
              <a:rPr lang="en-GB" dirty="0"/>
              <a:t>Psalm 24 (NKJV) </a:t>
            </a:r>
          </a:p>
        </p:txBody>
      </p:sp>
      <p:sp>
        <p:nvSpPr>
          <p:cNvPr id="3" name="Content Placeholder 2">
            <a:extLst>
              <a:ext uri="{FF2B5EF4-FFF2-40B4-BE49-F238E27FC236}">
                <a16:creationId xmlns:a16="http://schemas.microsoft.com/office/drawing/2014/main" id="{C191EA76-6DD5-5B35-4B8E-3CB953EE5D7C}"/>
              </a:ext>
            </a:extLst>
          </p:cNvPr>
          <p:cNvSpPr>
            <a:spLocks noGrp="1"/>
          </p:cNvSpPr>
          <p:nvPr>
            <p:ph idx="1"/>
          </p:nvPr>
        </p:nvSpPr>
        <p:spPr/>
        <p:txBody>
          <a:bodyPr>
            <a:normAutofit/>
          </a:bodyPr>
          <a:lstStyle/>
          <a:p>
            <a:r>
              <a:rPr lang="en-GB" sz="4400" b="0" i="0" dirty="0">
                <a:solidFill>
                  <a:srgbClr val="000000"/>
                </a:solidFill>
                <a:effectLst/>
                <a:latin typeface="system-ui"/>
              </a:rPr>
              <a:t>Lift up your heads, O you gates!</a:t>
            </a:r>
            <a:br>
              <a:rPr lang="en-GB" sz="4400" dirty="0"/>
            </a:br>
            <a:r>
              <a:rPr lang="en-GB" sz="4400" b="0" i="0" dirty="0">
                <a:solidFill>
                  <a:srgbClr val="000000"/>
                </a:solidFill>
                <a:effectLst/>
                <a:latin typeface="system-ui"/>
              </a:rPr>
              <a:t>And be lifted up, you everlasting doors!</a:t>
            </a:r>
            <a:br>
              <a:rPr lang="en-GB" sz="4400" dirty="0"/>
            </a:br>
            <a:r>
              <a:rPr lang="en-GB" sz="4400" b="0" i="0" dirty="0">
                <a:solidFill>
                  <a:srgbClr val="000000"/>
                </a:solidFill>
                <a:effectLst/>
                <a:latin typeface="system-ui"/>
              </a:rPr>
              <a:t>And the King of glory shall come in.</a:t>
            </a:r>
            <a:br>
              <a:rPr lang="en-GB" sz="4400" dirty="0"/>
            </a:br>
            <a:r>
              <a:rPr lang="en-GB" sz="4400" b="1" i="0" baseline="30000" dirty="0">
                <a:solidFill>
                  <a:srgbClr val="000000"/>
                </a:solidFill>
                <a:effectLst/>
                <a:latin typeface="system-ui"/>
              </a:rPr>
              <a:t>8 </a:t>
            </a:r>
            <a:r>
              <a:rPr lang="en-GB" sz="4400" b="0" i="0" dirty="0">
                <a:solidFill>
                  <a:srgbClr val="000000"/>
                </a:solidFill>
                <a:effectLst/>
                <a:latin typeface="system-ui"/>
              </a:rPr>
              <a:t>Who </a:t>
            </a:r>
            <a:r>
              <a:rPr lang="en-GB" sz="4400" b="0" i="1" dirty="0">
                <a:solidFill>
                  <a:srgbClr val="000000"/>
                </a:solidFill>
                <a:effectLst/>
                <a:latin typeface="system-ui"/>
              </a:rPr>
              <a:t>is</a:t>
            </a:r>
            <a:r>
              <a:rPr lang="en-GB" sz="4400" b="0" i="0" dirty="0">
                <a:solidFill>
                  <a:srgbClr val="000000"/>
                </a:solidFill>
                <a:effectLst/>
                <a:latin typeface="system-ui"/>
              </a:rPr>
              <a:t> this King of glory?</a:t>
            </a:r>
            <a:br>
              <a:rPr lang="en-GB" sz="4400" dirty="0"/>
            </a:br>
            <a:r>
              <a:rPr lang="en-GB" sz="4400" b="0" i="0" dirty="0">
                <a:solidFill>
                  <a:srgbClr val="000000"/>
                </a:solidFill>
                <a:effectLst/>
                <a:latin typeface="system-ui"/>
              </a:rPr>
              <a:t>The </a:t>
            </a:r>
            <a:r>
              <a:rPr lang="en-GB" sz="4400" b="0" i="0" cap="small" dirty="0">
                <a:solidFill>
                  <a:srgbClr val="000000"/>
                </a:solidFill>
                <a:effectLst/>
                <a:latin typeface="system-ui"/>
              </a:rPr>
              <a:t>Lord</a:t>
            </a:r>
            <a:r>
              <a:rPr lang="en-GB" sz="4400" b="0" i="0" dirty="0">
                <a:solidFill>
                  <a:srgbClr val="000000"/>
                </a:solidFill>
                <a:effectLst/>
                <a:latin typeface="system-ui"/>
              </a:rPr>
              <a:t> strong and mighty,</a:t>
            </a:r>
            <a:br>
              <a:rPr lang="en-GB" sz="4400" dirty="0"/>
            </a:br>
            <a:r>
              <a:rPr lang="en-GB" sz="4400" b="0" i="0" dirty="0">
                <a:solidFill>
                  <a:srgbClr val="000000"/>
                </a:solidFill>
                <a:effectLst/>
                <a:latin typeface="system-ui"/>
              </a:rPr>
              <a:t>The </a:t>
            </a:r>
            <a:r>
              <a:rPr lang="en-GB" sz="4400" b="0" i="0" cap="small" dirty="0">
                <a:solidFill>
                  <a:srgbClr val="000000"/>
                </a:solidFill>
                <a:effectLst/>
                <a:latin typeface="system-ui"/>
              </a:rPr>
              <a:t>Lord</a:t>
            </a:r>
            <a:r>
              <a:rPr lang="en-GB" sz="4400" b="0" i="0" dirty="0">
                <a:solidFill>
                  <a:srgbClr val="000000"/>
                </a:solidFill>
                <a:effectLst/>
                <a:latin typeface="system-ui"/>
              </a:rPr>
              <a:t> mighty in battle.</a:t>
            </a:r>
            <a:br>
              <a:rPr lang="en-GB" sz="4400" dirty="0"/>
            </a:br>
            <a:endParaRPr lang="en-GB" sz="4400" dirty="0"/>
          </a:p>
        </p:txBody>
      </p:sp>
    </p:spTree>
    <p:extLst>
      <p:ext uri="{BB962C8B-B14F-4D97-AF65-F5344CB8AC3E}">
        <p14:creationId xmlns:p14="http://schemas.microsoft.com/office/powerpoint/2010/main" val="3201031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DA2D6-8EA7-80FC-5594-5E2933DE34A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66B558A-68F7-CDF7-5A7B-54A5CF9BA7CC}"/>
              </a:ext>
            </a:extLst>
          </p:cNvPr>
          <p:cNvSpPr>
            <a:spLocks noGrp="1"/>
          </p:cNvSpPr>
          <p:nvPr>
            <p:ph idx="1"/>
          </p:nvPr>
        </p:nvSpPr>
        <p:spPr/>
        <p:txBody>
          <a:bodyPr>
            <a:normAutofit/>
          </a:bodyPr>
          <a:lstStyle/>
          <a:p>
            <a:r>
              <a:rPr lang="en-GB" sz="4400" b="1" i="0" baseline="30000" dirty="0">
                <a:solidFill>
                  <a:srgbClr val="000000"/>
                </a:solidFill>
                <a:effectLst/>
                <a:latin typeface="system-ui"/>
              </a:rPr>
              <a:t>9 </a:t>
            </a:r>
            <a:r>
              <a:rPr lang="en-GB" sz="4400" b="0" i="0" dirty="0">
                <a:solidFill>
                  <a:srgbClr val="000000"/>
                </a:solidFill>
                <a:effectLst/>
                <a:latin typeface="system-ui"/>
              </a:rPr>
              <a:t>Lift up your heads, O you gates!</a:t>
            </a:r>
            <a:br>
              <a:rPr lang="en-GB" sz="4400" dirty="0"/>
            </a:br>
            <a:r>
              <a:rPr lang="en-GB" sz="4400" b="0" i="0" dirty="0">
                <a:solidFill>
                  <a:srgbClr val="000000"/>
                </a:solidFill>
                <a:effectLst/>
                <a:latin typeface="system-ui"/>
              </a:rPr>
              <a:t>Lift up, you everlasting doors!</a:t>
            </a:r>
            <a:br>
              <a:rPr lang="en-GB" sz="4400" dirty="0"/>
            </a:br>
            <a:r>
              <a:rPr lang="en-GB" sz="4400" b="0" i="0" dirty="0">
                <a:solidFill>
                  <a:srgbClr val="000000"/>
                </a:solidFill>
                <a:effectLst/>
                <a:latin typeface="system-ui"/>
              </a:rPr>
              <a:t>And the King of glory shall come in.</a:t>
            </a:r>
            <a:br>
              <a:rPr lang="en-GB" sz="4400" dirty="0"/>
            </a:br>
            <a:r>
              <a:rPr lang="en-GB" sz="4400" b="1" i="0" baseline="30000" dirty="0">
                <a:solidFill>
                  <a:srgbClr val="000000"/>
                </a:solidFill>
                <a:effectLst/>
                <a:latin typeface="system-ui"/>
              </a:rPr>
              <a:t>10 </a:t>
            </a:r>
            <a:r>
              <a:rPr lang="en-GB" sz="4400" b="0" i="0" dirty="0">
                <a:solidFill>
                  <a:srgbClr val="000000"/>
                </a:solidFill>
                <a:effectLst/>
                <a:latin typeface="system-ui"/>
              </a:rPr>
              <a:t>Who is this King of glory?</a:t>
            </a:r>
            <a:br>
              <a:rPr lang="en-GB" sz="4400" dirty="0"/>
            </a:br>
            <a:r>
              <a:rPr lang="en-GB" sz="4400" b="0" i="0" dirty="0">
                <a:solidFill>
                  <a:srgbClr val="000000"/>
                </a:solidFill>
                <a:effectLst/>
                <a:latin typeface="system-ui"/>
              </a:rPr>
              <a:t>The </a:t>
            </a:r>
            <a:r>
              <a:rPr lang="en-GB" sz="4400" b="0" i="0" cap="small" dirty="0">
                <a:solidFill>
                  <a:srgbClr val="000000"/>
                </a:solidFill>
                <a:effectLst/>
                <a:latin typeface="system-ui"/>
              </a:rPr>
              <a:t>Lord</a:t>
            </a:r>
            <a:r>
              <a:rPr lang="en-GB" sz="4400" b="0" i="0" dirty="0">
                <a:solidFill>
                  <a:srgbClr val="000000"/>
                </a:solidFill>
                <a:effectLst/>
                <a:latin typeface="system-ui"/>
              </a:rPr>
              <a:t> of hosts,</a:t>
            </a:r>
            <a:br>
              <a:rPr lang="en-GB" sz="4400" dirty="0"/>
            </a:br>
            <a:r>
              <a:rPr lang="en-GB" sz="4400" b="0" i="0" dirty="0">
                <a:solidFill>
                  <a:srgbClr val="000000"/>
                </a:solidFill>
                <a:effectLst/>
                <a:latin typeface="system-ui"/>
              </a:rPr>
              <a:t>He </a:t>
            </a:r>
            <a:r>
              <a:rPr lang="en-GB" sz="4400" b="0" i="1" dirty="0">
                <a:solidFill>
                  <a:srgbClr val="000000"/>
                </a:solidFill>
                <a:effectLst/>
                <a:latin typeface="system-ui"/>
              </a:rPr>
              <a:t>is</a:t>
            </a:r>
            <a:r>
              <a:rPr lang="en-GB" sz="4400" b="0" i="0" dirty="0">
                <a:solidFill>
                  <a:srgbClr val="000000"/>
                </a:solidFill>
                <a:effectLst/>
                <a:latin typeface="system-ui"/>
              </a:rPr>
              <a:t> the King of glory. </a:t>
            </a:r>
            <a:r>
              <a:rPr lang="en-GB" sz="4400" b="0" i="1" dirty="0">
                <a:solidFill>
                  <a:srgbClr val="000000"/>
                </a:solidFill>
                <a:effectLst/>
                <a:latin typeface="system-ui"/>
              </a:rPr>
              <a:t>Selah</a:t>
            </a:r>
            <a:endParaRPr lang="en-GB" sz="4400" dirty="0"/>
          </a:p>
        </p:txBody>
      </p:sp>
    </p:spTree>
    <p:extLst>
      <p:ext uri="{BB962C8B-B14F-4D97-AF65-F5344CB8AC3E}">
        <p14:creationId xmlns:p14="http://schemas.microsoft.com/office/powerpoint/2010/main" val="3152390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D4694-8C7A-244F-EF35-55372369276E}"/>
              </a:ext>
            </a:extLst>
          </p:cNvPr>
          <p:cNvSpPr>
            <a:spLocks noGrp="1"/>
          </p:cNvSpPr>
          <p:nvPr>
            <p:ph type="title"/>
          </p:nvPr>
        </p:nvSpPr>
        <p:spPr/>
        <p:txBody>
          <a:bodyPr/>
          <a:lstStyle/>
          <a:p>
            <a:r>
              <a:rPr lang="en-GB" dirty="0"/>
              <a:t>Revelation 3:7</a:t>
            </a:r>
          </a:p>
        </p:txBody>
      </p:sp>
      <p:sp>
        <p:nvSpPr>
          <p:cNvPr id="3" name="Content Placeholder 2">
            <a:extLst>
              <a:ext uri="{FF2B5EF4-FFF2-40B4-BE49-F238E27FC236}">
                <a16:creationId xmlns:a16="http://schemas.microsoft.com/office/drawing/2014/main" id="{EE387848-F7B5-39B7-67B8-4854A757C512}"/>
              </a:ext>
            </a:extLst>
          </p:cNvPr>
          <p:cNvSpPr>
            <a:spLocks noGrp="1"/>
          </p:cNvSpPr>
          <p:nvPr>
            <p:ph idx="1"/>
          </p:nvPr>
        </p:nvSpPr>
        <p:spPr/>
        <p:txBody>
          <a:bodyPr>
            <a:normAutofit/>
          </a:bodyPr>
          <a:lstStyle/>
          <a:p>
            <a:pPr algn="l"/>
            <a:r>
              <a:rPr lang="en-GB" sz="4000" b="0" i="0" dirty="0">
                <a:solidFill>
                  <a:srgbClr val="000000"/>
                </a:solidFill>
                <a:effectLst/>
                <a:latin typeface="system-ui"/>
              </a:rPr>
              <a:t>This is the message from the one who is holy and true, the one who has the key of David.</a:t>
            </a:r>
            <a:br>
              <a:rPr lang="en-GB" sz="4000" b="0" i="0" dirty="0">
                <a:solidFill>
                  <a:srgbClr val="000000"/>
                </a:solidFill>
                <a:effectLst/>
                <a:latin typeface="system-ui"/>
              </a:rPr>
            </a:br>
            <a:r>
              <a:rPr lang="en-GB" sz="4000" b="0" i="0" dirty="0">
                <a:solidFill>
                  <a:srgbClr val="000000"/>
                </a:solidFill>
                <a:effectLst/>
                <a:latin typeface="system-ui"/>
              </a:rPr>
              <a:t>What he opens, no one can close; and what he closes, no one can open:</a:t>
            </a:r>
            <a:r>
              <a:rPr lang="en-GB" sz="4000" b="1" i="0" baseline="30000" dirty="0">
                <a:solidFill>
                  <a:srgbClr val="000000"/>
                </a:solidFill>
                <a:effectLst/>
                <a:latin typeface="system-ui"/>
              </a:rPr>
              <a:t>8 </a:t>
            </a:r>
            <a:r>
              <a:rPr lang="en-GB" sz="4000" b="0" i="0" dirty="0">
                <a:solidFill>
                  <a:srgbClr val="000000"/>
                </a:solidFill>
                <a:effectLst/>
                <a:latin typeface="system-ui"/>
              </a:rPr>
              <a:t>“I know all the things you do, and I have opened a door for you that no one can close.</a:t>
            </a:r>
          </a:p>
        </p:txBody>
      </p:sp>
    </p:spTree>
    <p:extLst>
      <p:ext uri="{BB962C8B-B14F-4D97-AF65-F5344CB8AC3E}">
        <p14:creationId xmlns:p14="http://schemas.microsoft.com/office/powerpoint/2010/main" val="2227458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4F442-6350-5CFD-6130-EF59439EE69C}"/>
              </a:ext>
            </a:extLst>
          </p:cNvPr>
          <p:cNvSpPr>
            <a:spLocks noGrp="1"/>
          </p:cNvSpPr>
          <p:nvPr>
            <p:ph type="title"/>
          </p:nvPr>
        </p:nvSpPr>
        <p:spPr>
          <a:xfrm>
            <a:off x="684212" y="4937498"/>
            <a:ext cx="8534400" cy="1507067"/>
          </a:xfrm>
        </p:spPr>
        <p:txBody>
          <a:bodyPr>
            <a:normAutofit fontScale="90000"/>
          </a:bodyPr>
          <a:lstStyle/>
          <a:p>
            <a:br>
              <a:rPr lang="en-GB" dirty="0"/>
            </a:br>
            <a:br>
              <a:rPr lang="en-GB" dirty="0"/>
            </a:br>
            <a:r>
              <a:rPr lang="en-GB" dirty="0"/>
              <a:t>John 10</a:t>
            </a:r>
          </a:p>
        </p:txBody>
      </p:sp>
      <p:sp>
        <p:nvSpPr>
          <p:cNvPr id="3" name="Content Placeholder 2">
            <a:extLst>
              <a:ext uri="{FF2B5EF4-FFF2-40B4-BE49-F238E27FC236}">
                <a16:creationId xmlns:a16="http://schemas.microsoft.com/office/drawing/2014/main" id="{AC96E73C-9EA9-973A-3563-5EEEDD8C0EA5}"/>
              </a:ext>
            </a:extLst>
          </p:cNvPr>
          <p:cNvSpPr>
            <a:spLocks noGrp="1"/>
          </p:cNvSpPr>
          <p:nvPr>
            <p:ph idx="1"/>
          </p:nvPr>
        </p:nvSpPr>
        <p:spPr/>
        <p:txBody>
          <a:bodyPr>
            <a:noAutofit/>
          </a:bodyPr>
          <a:lstStyle/>
          <a:p>
            <a:endParaRPr lang="en-GB" sz="3200" b="1" i="0" dirty="0">
              <a:solidFill>
                <a:srgbClr val="000000"/>
              </a:solidFill>
              <a:effectLst/>
              <a:latin typeface="system-ui"/>
            </a:endParaRPr>
          </a:p>
          <a:p>
            <a:endParaRPr lang="en-GB" sz="3200" b="1" dirty="0">
              <a:solidFill>
                <a:srgbClr val="000000"/>
              </a:solidFill>
              <a:latin typeface="system-ui"/>
            </a:endParaRPr>
          </a:p>
          <a:p>
            <a:r>
              <a:rPr lang="en-GB" sz="3200" b="1" i="0" dirty="0">
                <a:solidFill>
                  <a:srgbClr val="000000"/>
                </a:solidFill>
                <a:effectLst/>
                <a:latin typeface="system-ui"/>
              </a:rPr>
              <a:t>10 </a:t>
            </a:r>
            <a:r>
              <a:rPr lang="en-GB" sz="3200" b="0" i="0" dirty="0">
                <a:solidFill>
                  <a:srgbClr val="000000"/>
                </a:solidFill>
                <a:effectLst/>
                <a:latin typeface="system-ui"/>
              </a:rPr>
              <a:t>“I tell you the truth, anyone who sneaks over the wall of a sheepfold, rather than going through the gate, must surely be a thief and a robber! </a:t>
            </a:r>
            <a:r>
              <a:rPr lang="en-GB" sz="3200" b="1" i="0" baseline="30000" dirty="0">
                <a:solidFill>
                  <a:srgbClr val="000000"/>
                </a:solidFill>
                <a:effectLst/>
                <a:latin typeface="system-ui"/>
              </a:rPr>
              <a:t>2 </a:t>
            </a:r>
            <a:r>
              <a:rPr lang="en-GB" sz="3200" b="0" i="0" dirty="0">
                <a:solidFill>
                  <a:srgbClr val="000000"/>
                </a:solidFill>
                <a:effectLst/>
                <a:latin typeface="system-ui"/>
              </a:rPr>
              <a:t>But the one who enters through the gate is the shepherd of the sheep. </a:t>
            </a:r>
            <a:r>
              <a:rPr lang="en-GB" sz="3200" b="1" i="0" baseline="30000" dirty="0">
                <a:solidFill>
                  <a:srgbClr val="000000"/>
                </a:solidFill>
                <a:effectLst/>
                <a:latin typeface="system-ui"/>
              </a:rPr>
              <a:t>3 </a:t>
            </a:r>
            <a:r>
              <a:rPr lang="en-GB" sz="3200" b="0" i="0" dirty="0">
                <a:solidFill>
                  <a:srgbClr val="000000"/>
                </a:solidFill>
                <a:effectLst/>
                <a:latin typeface="system-ui"/>
              </a:rPr>
              <a:t>The gatekeeper opens the gate for him, and the sheep recognize his voice and come to him. He calls his own sheep by name and leads them out. </a:t>
            </a:r>
            <a:r>
              <a:rPr lang="en-GB" sz="3200" b="1" i="0" baseline="30000" dirty="0">
                <a:solidFill>
                  <a:srgbClr val="000000"/>
                </a:solidFill>
                <a:effectLst/>
                <a:latin typeface="system-ui"/>
              </a:rPr>
              <a:t>4 </a:t>
            </a:r>
            <a:r>
              <a:rPr lang="en-GB" sz="3200" b="0" i="0" dirty="0">
                <a:solidFill>
                  <a:srgbClr val="000000"/>
                </a:solidFill>
                <a:effectLst/>
                <a:latin typeface="system-ui"/>
              </a:rPr>
              <a:t>After he has gathered his own flock, he walks ahead of them, and they follow him because they know his voice. </a:t>
            </a:r>
            <a:r>
              <a:rPr lang="en-GB" sz="3200" b="1" i="0" baseline="30000" dirty="0">
                <a:solidFill>
                  <a:srgbClr val="000000"/>
                </a:solidFill>
                <a:effectLst/>
                <a:latin typeface="system-ui"/>
              </a:rPr>
              <a:t>5 </a:t>
            </a:r>
            <a:endParaRPr lang="en-GB" sz="3200" dirty="0"/>
          </a:p>
        </p:txBody>
      </p:sp>
    </p:spTree>
    <p:extLst>
      <p:ext uri="{BB962C8B-B14F-4D97-AF65-F5344CB8AC3E}">
        <p14:creationId xmlns:p14="http://schemas.microsoft.com/office/powerpoint/2010/main" val="3696034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1666</TotalTime>
  <Words>817</Words>
  <Application>Microsoft Office PowerPoint</Application>
  <PresentationFormat>Widescreen</PresentationFormat>
  <Paragraphs>35</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Courier New</vt:lpstr>
      <vt:lpstr>system-ui</vt:lpstr>
      <vt:lpstr>Office Theme</vt:lpstr>
      <vt:lpstr>Gates and Doors</vt:lpstr>
      <vt:lpstr>PowerPoint Presentation</vt:lpstr>
      <vt:lpstr>PowerPoint Presentation</vt:lpstr>
      <vt:lpstr>PowerPoint Presentation</vt:lpstr>
      <vt:lpstr>PowerPoint Presentation</vt:lpstr>
      <vt:lpstr>Psalm 24 (NKJV) </vt:lpstr>
      <vt:lpstr>PowerPoint Presentation</vt:lpstr>
      <vt:lpstr>Revelation 3:7</vt:lpstr>
      <vt:lpstr>  John 10</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Luton Tony</dc:creator>
  <cp:lastModifiedBy>Luton Tony</cp:lastModifiedBy>
  <cp:revision>4</cp:revision>
  <dcterms:created xsi:type="dcterms:W3CDTF">2025-01-10T14:57:09Z</dcterms:created>
  <dcterms:modified xsi:type="dcterms:W3CDTF">2025-01-12T12:09:57Z</dcterms:modified>
</cp:coreProperties>
</file>