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72" r:id="rId7"/>
    <p:sldId id="261" r:id="rId8"/>
    <p:sldId id="264" r:id="rId9"/>
    <p:sldId id="262" r:id="rId10"/>
    <p:sldId id="263" r:id="rId11"/>
    <p:sldId id="265" r:id="rId12"/>
    <p:sldId id="267" r:id="rId13"/>
    <p:sldId id="266" r:id="rId14"/>
    <p:sldId id="268" r:id="rId15"/>
    <p:sldId id="269" r:id="rId16"/>
    <p:sldId id="270" r:id="rId17"/>
    <p:sldId id="271"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32" autoAdjust="0"/>
    <p:restoredTop sz="94660"/>
  </p:normalViewPr>
  <p:slideViewPr>
    <p:cSldViewPr snapToGrid="0">
      <p:cViewPr varScale="1">
        <p:scale>
          <a:sx n="68" d="100"/>
          <a:sy n="68" d="100"/>
        </p:scale>
        <p:origin x="73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58FC7-375B-8DD8-4B72-FAE9632EE6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EDEED1E-09B0-3F02-F1E1-C2B6EED4A5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9DEF820-72F7-B5FF-0517-A8B0283E9EAD}"/>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5" name="Footer Placeholder 4">
            <a:extLst>
              <a:ext uri="{FF2B5EF4-FFF2-40B4-BE49-F238E27FC236}">
                <a16:creationId xmlns:a16="http://schemas.microsoft.com/office/drawing/2014/main" id="{8B356546-A215-A476-4DD6-023D22A8C5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D0D219-DCEE-79EE-9ECE-91E7C16D5799}"/>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3600621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227A0-7439-61E6-3747-497AB327B99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C9E6049-D841-F464-3969-D5317F1972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DBF96E-C43E-3869-077A-C2F1BA40C441}"/>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5" name="Footer Placeholder 4">
            <a:extLst>
              <a:ext uri="{FF2B5EF4-FFF2-40B4-BE49-F238E27FC236}">
                <a16:creationId xmlns:a16="http://schemas.microsoft.com/office/drawing/2014/main" id="{39C80F87-2917-6D92-C3F1-55C57B114C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31C7CA-EFB6-D68C-390B-EFC90F49EF7F}"/>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2692762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E3FF98-177F-F7C3-78D1-593371BA9C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602AF99-D53B-EEB0-5070-9F2CF6D00E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3E27EA-E6FB-D71C-BA29-EC77F41A8924}"/>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5" name="Footer Placeholder 4">
            <a:extLst>
              <a:ext uri="{FF2B5EF4-FFF2-40B4-BE49-F238E27FC236}">
                <a16:creationId xmlns:a16="http://schemas.microsoft.com/office/drawing/2014/main" id="{DC0B333E-1098-11B4-EC2B-97D34D83D9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09474B-A6E4-3451-7DDB-7C603BAEFE12}"/>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653248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5D2E2-9D91-3E2D-964C-77B9F479E37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75F125-3AA1-309C-2055-23EE46776F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75D4FF-B9BC-28DB-BA1E-E9A1F12E7C76}"/>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5" name="Footer Placeholder 4">
            <a:extLst>
              <a:ext uri="{FF2B5EF4-FFF2-40B4-BE49-F238E27FC236}">
                <a16:creationId xmlns:a16="http://schemas.microsoft.com/office/drawing/2014/main" id="{E52ACBBD-55C5-5690-7C97-740A316AC6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7AB818-29B5-8E21-0510-09FDFDDC2CC4}"/>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2315302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AD91D-079B-95C3-1341-55673D9EDF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0339E38-F2C8-A9D3-1622-3C63E8208A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BB30D3-90FE-2E1C-93B3-A6D982E058BF}"/>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5" name="Footer Placeholder 4">
            <a:extLst>
              <a:ext uri="{FF2B5EF4-FFF2-40B4-BE49-F238E27FC236}">
                <a16:creationId xmlns:a16="http://schemas.microsoft.com/office/drawing/2014/main" id="{3CC851B4-5716-A872-13B3-7CBFF71C24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5FD99A-5B54-F15F-01AE-EAA9BF0E5B46}"/>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4110024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6FB10-0950-6B95-1281-26C6C12B0F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1F4124-39E3-6531-5A4D-BAF9358D58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9E8A470-C89B-1520-B3DA-1B8008DC57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03B49DD-693F-CC47-5844-1950901D9A14}"/>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6" name="Footer Placeholder 5">
            <a:extLst>
              <a:ext uri="{FF2B5EF4-FFF2-40B4-BE49-F238E27FC236}">
                <a16:creationId xmlns:a16="http://schemas.microsoft.com/office/drawing/2014/main" id="{BAA4695E-A140-00BC-6E58-9DA73FBDEF4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7D01B3-A36B-1963-6493-A7915936BEF6}"/>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1156027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98358-5A18-8AE9-A407-4686BE213CF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C4078C-7C24-AB02-CC23-EE83FE22F4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328D1C-ED71-2DCF-E8B3-974FC0CF12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785F348-3363-FE28-BC15-C4B97362C7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2068F6-3BB4-29E8-B0EA-51F2AFEAB5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395D232-AAA8-8AF1-66FC-98CFA9891655}"/>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8" name="Footer Placeholder 7">
            <a:extLst>
              <a:ext uri="{FF2B5EF4-FFF2-40B4-BE49-F238E27FC236}">
                <a16:creationId xmlns:a16="http://schemas.microsoft.com/office/drawing/2014/main" id="{46C0C1AA-37D3-EEF1-6BBE-E9463CCB45B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663D7DA-165E-205D-D8D2-61ED4693C2F8}"/>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1696679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D29BD-5BFF-D095-8065-5CC945B8E8C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1B506-F56B-1DBF-482E-FF90D01044F2}"/>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4" name="Footer Placeholder 3">
            <a:extLst>
              <a:ext uri="{FF2B5EF4-FFF2-40B4-BE49-F238E27FC236}">
                <a16:creationId xmlns:a16="http://schemas.microsoft.com/office/drawing/2014/main" id="{C1D62CC4-65EB-1DA2-9E2B-797742B15AC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453A723-6C3B-9D69-30CA-73FDC97CAF15}"/>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334723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20DBE1-24A3-A58F-7069-DCFF72DFCCA5}"/>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3" name="Footer Placeholder 2">
            <a:extLst>
              <a:ext uri="{FF2B5EF4-FFF2-40B4-BE49-F238E27FC236}">
                <a16:creationId xmlns:a16="http://schemas.microsoft.com/office/drawing/2014/main" id="{9299DDE0-A722-0B8B-01FF-08DE4A9CCEE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4BDD37-6C1C-C41C-4BAB-B6B6793E1062}"/>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2362779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73A46-83CC-0B1A-1FBC-D16EFDB2EF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210BD1D-8764-DE86-CF78-BC27408ABB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B630256-B411-1511-EFFE-B8CF37706E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0793BA-8365-A3D1-ABD9-0F301808C73B}"/>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6" name="Footer Placeholder 5">
            <a:extLst>
              <a:ext uri="{FF2B5EF4-FFF2-40B4-BE49-F238E27FC236}">
                <a16:creationId xmlns:a16="http://schemas.microsoft.com/office/drawing/2014/main" id="{FE1D4BD6-327C-62E4-8708-180455438D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A60292F-DA61-AC6F-E25F-EBDD4FCE1A2B}"/>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890158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09EC9-4CDF-23D3-E321-1DEB224CB3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CA0828B-D030-C336-0D23-DC754566B9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A9E1BA0-9AB8-0115-8D41-9C1F775C88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992F3A-7312-9CF9-6164-3C766596F5C7}"/>
              </a:ext>
            </a:extLst>
          </p:cNvPr>
          <p:cNvSpPr>
            <a:spLocks noGrp="1"/>
          </p:cNvSpPr>
          <p:nvPr>
            <p:ph type="dt" sz="half" idx="10"/>
          </p:nvPr>
        </p:nvSpPr>
        <p:spPr/>
        <p:txBody>
          <a:bodyPr/>
          <a:lstStyle/>
          <a:p>
            <a:fld id="{02A12623-45F3-42DF-AD84-C794924C16B7}" type="datetimeFigureOut">
              <a:rPr lang="en-GB" smtClean="0"/>
              <a:t>29/12/2024</a:t>
            </a:fld>
            <a:endParaRPr lang="en-GB"/>
          </a:p>
        </p:txBody>
      </p:sp>
      <p:sp>
        <p:nvSpPr>
          <p:cNvPr id="6" name="Footer Placeholder 5">
            <a:extLst>
              <a:ext uri="{FF2B5EF4-FFF2-40B4-BE49-F238E27FC236}">
                <a16:creationId xmlns:a16="http://schemas.microsoft.com/office/drawing/2014/main" id="{E738BBAE-C201-96D0-2D70-B1A6C82D7D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E2522C-2EFD-5F11-9DBA-55B891E03934}"/>
              </a:ext>
            </a:extLst>
          </p:cNvPr>
          <p:cNvSpPr>
            <a:spLocks noGrp="1"/>
          </p:cNvSpPr>
          <p:nvPr>
            <p:ph type="sldNum" sz="quarter" idx="12"/>
          </p:nvPr>
        </p:nvSpPr>
        <p:spPr/>
        <p:txBody>
          <a:bodyPr/>
          <a:lstStyle/>
          <a:p>
            <a:fld id="{F8E2C89E-4991-4431-B663-F8F25928AAB3}" type="slidenum">
              <a:rPr lang="en-GB" smtClean="0"/>
              <a:t>‹#›</a:t>
            </a:fld>
            <a:endParaRPr lang="en-GB"/>
          </a:p>
        </p:txBody>
      </p:sp>
    </p:spTree>
    <p:extLst>
      <p:ext uri="{BB962C8B-B14F-4D97-AF65-F5344CB8AC3E}">
        <p14:creationId xmlns:p14="http://schemas.microsoft.com/office/powerpoint/2010/main" val="199924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58C1BB-CB53-B8FD-66DA-582D2750F0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D7110C-EFBF-A0C9-2BB4-C06E3AAD09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035A0A-411C-9BB8-676F-8D9CC2AA49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12623-45F3-42DF-AD84-C794924C16B7}" type="datetimeFigureOut">
              <a:rPr lang="en-GB" smtClean="0"/>
              <a:t>29/12/2024</a:t>
            </a:fld>
            <a:endParaRPr lang="en-GB"/>
          </a:p>
        </p:txBody>
      </p:sp>
      <p:sp>
        <p:nvSpPr>
          <p:cNvPr id="5" name="Footer Placeholder 4">
            <a:extLst>
              <a:ext uri="{FF2B5EF4-FFF2-40B4-BE49-F238E27FC236}">
                <a16:creationId xmlns:a16="http://schemas.microsoft.com/office/drawing/2014/main" id="{430F6738-742B-B1C8-59CA-3B96F5034F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D7CEDA6-82FC-6F64-AC09-9F2FBF4F1F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2C89E-4991-4431-B663-F8F25928AAB3}" type="slidenum">
              <a:rPr lang="en-GB" smtClean="0"/>
              <a:t>‹#›</a:t>
            </a:fld>
            <a:endParaRPr lang="en-GB"/>
          </a:p>
        </p:txBody>
      </p:sp>
    </p:spTree>
    <p:extLst>
      <p:ext uri="{BB962C8B-B14F-4D97-AF65-F5344CB8AC3E}">
        <p14:creationId xmlns:p14="http://schemas.microsoft.com/office/powerpoint/2010/main" val="445606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biblegateway.com/passage/?search=Luke%202&amp;version=NIV#fen-NIV-25003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CF062-CBB1-5B1B-4352-60AB26EE8850}"/>
              </a:ext>
            </a:extLst>
          </p:cNvPr>
          <p:cNvSpPr>
            <a:spLocks noGrp="1"/>
          </p:cNvSpPr>
          <p:nvPr>
            <p:ph type="ctrTitle"/>
          </p:nvPr>
        </p:nvSpPr>
        <p:spPr/>
        <p:txBody>
          <a:bodyPr/>
          <a:lstStyle/>
          <a:p>
            <a:r>
              <a:rPr lang="en-GB" b="1" dirty="0"/>
              <a:t>Advent: some final points</a:t>
            </a:r>
          </a:p>
        </p:txBody>
      </p:sp>
      <p:sp>
        <p:nvSpPr>
          <p:cNvPr id="3" name="Subtitle 2">
            <a:extLst>
              <a:ext uri="{FF2B5EF4-FFF2-40B4-BE49-F238E27FC236}">
                <a16:creationId xmlns:a16="http://schemas.microsoft.com/office/drawing/2014/main" id="{3A85B1F3-0F4F-214E-7C00-A844FBED2506}"/>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4059777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5C491-3A5F-6B1F-CBCC-4D3A52B5E222}"/>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E8A9CFC3-007E-199B-7B1F-944AA66321B2}"/>
              </a:ext>
            </a:extLst>
          </p:cNvPr>
          <p:cNvSpPr>
            <a:spLocks noGrp="1"/>
          </p:cNvSpPr>
          <p:nvPr>
            <p:ph idx="1"/>
          </p:nvPr>
        </p:nvSpPr>
        <p:spPr/>
        <p:txBody>
          <a:bodyPr/>
          <a:lstStyle/>
          <a:p>
            <a:r>
              <a:rPr lang="en-GB" b="1" i="0" baseline="30000" dirty="0">
                <a:solidFill>
                  <a:srgbClr val="000000"/>
                </a:solidFill>
                <a:effectLst/>
                <a:latin typeface="system-ui"/>
              </a:rPr>
              <a:t>19 </a:t>
            </a:r>
            <a:r>
              <a:rPr lang="en-GB" sz="5400" b="0" i="0" dirty="0">
                <a:solidFill>
                  <a:srgbClr val="000000"/>
                </a:solidFill>
                <a:effectLst/>
                <a:latin typeface="system-ui"/>
              </a:rPr>
              <a:t>But Mary treasured up all these things and pondered them in her heart. (Luke 2:19)</a:t>
            </a:r>
          </a:p>
          <a:p>
            <a:endParaRPr lang="en-GB" dirty="0"/>
          </a:p>
        </p:txBody>
      </p:sp>
    </p:spTree>
    <p:extLst>
      <p:ext uri="{BB962C8B-B14F-4D97-AF65-F5344CB8AC3E}">
        <p14:creationId xmlns:p14="http://schemas.microsoft.com/office/powerpoint/2010/main" val="2972312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B819E-BCAE-E4C9-77D5-C52FBB271936}"/>
              </a:ext>
            </a:extLst>
          </p:cNvPr>
          <p:cNvSpPr>
            <a:spLocks noGrp="1"/>
          </p:cNvSpPr>
          <p:nvPr>
            <p:ph type="title"/>
          </p:nvPr>
        </p:nvSpPr>
        <p:spPr/>
        <p:txBody>
          <a:bodyPr/>
          <a:lstStyle/>
          <a:p>
            <a:r>
              <a:rPr lang="en-GB" b="1" i="0" dirty="0">
                <a:solidFill>
                  <a:srgbClr val="000000"/>
                </a:solidFill>
                <a:effectLst/>
                <a:latin typeface="system-ui"/>
              </a:rPr>
              <a:t>The Magi Visit the Messiah</a:t>
            </a:r>
            <a:br>
              <a:rPr lang="en-GB" b="1" i="0" dirty="0">
                <a:solidFill>
                  <a:srgbClr val="000000"/>
                </a:solidFill>
                <a:effectLst/>
                <a:latin typeface="system-ui"/>
              </a:rPr>
            </a:br>
            <a:r>
              <a:rPr lang="en-GB" b="1" i="0" dirty="0">
                <a:solidFill>
                  <a:srgbClr val="000000"/>
                </a:solidFill>
                <a:effectLst/>
                <a:latin typeface="system-ui"/>
              </a:rPr>
              <a:t>Matthew 2</a:t>
            </a:r>
            <a:endParaRPr lang="en-GB" dirty="0"/>
          </a:p>
        </p:txBody>
      </p:sp>
      <p:sp>
        <p:nvSpPr>
          <p:cNvPr id="3" name="Content Placeholder 2">
            <a:extLst>
              <a:ext uri="{FF2B5EF4-FFF2-40B4-BE49-F238E27FC236}">
                <a16:creationId xmlns:a16="http://schemas.microsoft.com/office/drawing/2014/main" id="{D72045E1-264E-CBC4-E0C8-0366D376C28E}"/>
              </a:ext>
            </a:extLst>
          </p:cNvPr>
          <p:cNvSpPr>
            <a:spLocks noGrp="1"/>
          </p:cNvSpPr>
          <p:nvPr>
            <p:ph idx="1"/>
          </p:nvPr>
        </p:nvSpPr>
        <p:spPr/>
        <p:txBody>
          <a:bodyPr>
            <a:normAutofit/>
          </a:bodyPr>
          <a:lstStyle/>
          <a:p>
            <a:pPr algn="l"/>
            <a:r>
              <a:rPr lang="en-GB" sz="3300" b="1" i="0" dirty="0">
                <a:solidFill>
                  <a:srgbClr val="000000"/>
                </a:solidFill>
                <a:effectLst/>
                <a:latin typeface="system-ui"/>
              </a:rPr>
              <a:t>  2 </a:t>
            </a:r>
            <a:r>
              <a:rPr lang="en-GB" sz="3300" b="0" i="0" dirty="0">
                <a:solidFill>
                  <a:srgbClr val="000000"/>
                </a:solidFill>
                <a:effectLst/>
                <a:latin typeface="system-ui"/>
              </a:rPr>
              <a:t>After Jesus was born in Bethlehem in Judea, during the time of King Herod, Magi from the east came to Jerusalem </a:t>
            </a:r>
            <a:r>
              <a:rPr lang="en-GB" sz="3300" b="1" i="0" baseline="30000" dirty="0">
                <a:solidFill>
                  <a:srgbClr val="000000"/>
                </a:solidFill>
                <a:effectLst/>
                <a:latin typeface="system-ui"/>
              </a:rPr>
              <a:t>2 </a:t>
            </a:r>
            <a:r>
              <a:rPr lang="en-GB" sz="3300" b="0" i="0" dirty="0">
                <a:solidFill>
                  <a:srgbClr val="000000"/>
                </a:solidFill>
                <a:effectLst/>
                <a:latin typeface="system-ui"/>
              </a:rPr>
              <a:t>and asked, “Where is the one who has been born king of the Jews? We saw his star when it rose and have come to worship him.”</a:t>
            </a:r>
          </a:p>
          <a:p>
            <a:endParaRPr lang="en-GB" sz="3300" dirty="0">
              <a:solidFill>
                <a:srgbClr val="000000"/>
              </a:solidFill>
              <a:latin typeface="system-ui"/>
            </a:endParaRPr>
          </a:p>
        </p:txBody>
      </p:sp>
    </p:spTree>
    <p:extLst>
      <p:ext uri="{BB962C8B-B14F-4D97-AF65-F5344CB8AC3E}">
        <p14:creationId xmlns:p14="http://schemas.microsoft.com/office/powerpoint/2010/main" val="3816975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32E02-8FB9-3ABC-FFD6-115D394E6FA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93EFB4D-379B-BE48-8F40-3E10CEEB1AC9}"/>
              </a:ext>
            </a:extLst>
          </p:cNvPr>
          <p:cNvSpPr>
            <a:spLocks noGrp="1"/>
          </p:cNvSpPr>
          <p:nvPr>
            <p:ph idx="1"/>
          </p:nvPr>
        </p:nvSpPr>
        <p:spPr/>
        <p:txBody>
          <a:bodyPr>
            <a:normAutofit lnSpcReduction="10000"/>
          </a:bodyPr>
          <a:lstStyle/>
          <a:p>
            <a:pPr algn="l"/>
            <a:r>
              <a:rPr lang="en-GB" b="1" i="0" baseline="30000" dirty="0">
                <a:solidFill>
                  <a:srgbClr val="000000"/>
                </a:solidFill>
                <a:effectLst/>
                <a:latin typeface="system-ui"/>
              </a:rPr>
              <a:t>3</a:t>
            </a:r>
            <a:r>
              <a:rPr lang="en-GB" sz="3200" b="1" i="0" baseline="30000" dirty="0">
                <a:solidFill>
                  <a:srgbClr val="000000"/>
                </a:solidFill>
                <a:effectLst/>
                <a:latin typeface="system-ui"/>
              </a:rPr>
              <a:t> </a:t>
            </a:r>
            <a:r>
              <a:rPr lang="en-GB" sz="3200" b="0" i="0" dirty="0">
                <a:solidFill>
                  <a:srgbClr val="000000"/>
                </a:solidFill>
                <a:effectLst/>
                <a:latin typeface="system-ui"/>
              </a:rPr>
              <a:t>When King Herod heard this he was disturbed, and all Jerusalem with him. </a:t>
            </a:r>
            <a:r>
              <a:rPr lang="en-GB" sz="3200" b="1" i="0" baseline="30000" dirty="0">
                <a:solidFill>
                  <a:srgbClr val="000000"/>
                </a:solidFill>
                <a:effectLst/>
                <a:latin typeface="system-ui"/>
              </a:rPr>
              <a:t>4 </a:t>
            </a:r>
            <a:r>
              <a:rPr lang="en-GB" sz="3200" b="0" i="0" dirty="0">
                <a:solidFill>
                  <a:srgbClr val="000000"/>
                </a:solidFill>
                <a:effectLst/>
                <a:latin typeface="system-ui"/>
              </a:rPr>
              <a:t>When he had called together all the people’s chief priests and teachers of the law, he asked them where the Messiah was to be born. </a:t>
            </a:r>
            <a:r>
              <a:rPr lang="en-GB" sz="3200" b="1" i="0" baseline="30000" dirty="0">
                <a:solidFill>
                  <a:srgbClr val="000000"/>
                </a:solidFill>
                <a:effectLst/>
                <a:latin typeface="system-ui"/>
              </a:rPr>
              <a:t>5 </a:t>
            </a:r>
            <a:r>
              <a:rPr lang="en-GB" sz="3200" b="0" i="0" dirty="0">
                <a:solidFill>
                  <a:srgbClr val="000000"/>
                </a:solidFill>
                <a:effectLst/>
                <a:latin typeface="system-ui"/>
              </a:rPr>
              <a:t>“In Bethlehem in Judea,” they replied, “for this is what the prophet has written:</a:t>
            </a:r>
          </a:p>
          <a:p>
            <a:pPr algn="l"/>
            <a:r>
              <a:rPr lang="en-GB" sz="3200" b="1" i="0" baseline="30000" dirty="0">
                <a:solidFill>
                  <a:srgbClr val="000000"/>
                </a:solidFill>
                <a:effectLst/>
                <a:latin typeface="system-ui"/>
              </a:rPr>
              <a:t>6 </a:t>
            </a:r>
            <a:r>
              <a:rPr lang="en-GB" sz="3200" b="0" i="0" dirty="0">
                <a:solidFill>
                  <a:srgbClr val="000000"/>
                </a:solidFill>
                <a:effectLst/>
                <a:latin typeface="system-ui"/>
              </a:rPr>
              <a:t>“‘But you, Bethlehem, in the land of Judah,</a:t>
            </a:r>
            <a:br>
              <a:rPr lang="en-GB" sz="3200" b="0" i="0" dirty="0">
                <a:solidFill>
                  <a:srgbClr val="000000"/>
                </a:solidFill>
                <a:effectLst/>
                <a:latin typeface="system-ui"/>
              </a:rPr>
            </a:br>
            <a:r>
              <a:rPr lang="en-GB" sz="3200" b="0" i="0" dirty="0">
                <a:solidFill>
                  <a:srgbClr val="000000"/>
                </a:solidFill>
                <a:effectLst/>
                <a:latin typeface="Courier New" panose="02070309020205020404" pitchFamily="49" charset="0"/>
              </a:rPr>
              <a:t>    </a:t>
            </a:r>
            <a:r>
              <a:rPr lang="en-GB" sz="3200" b="0" i="0" dirty="0">
                <a:solidFill>
                  <a:srgbClr val="000000"/>
                </a:solidFill>
                <a:effectLst/>
                <a:latin typeface="system-ui"/>
              </a:rPr>
              <a:t>are by no means least among the rulers of Judah;</a:t>
            </a:r>
            <a:br>
              <a:rPr lang="en-GB" sz="3200" b="0" i="0" dirty="0">
                <a:solidFill>
                  <a:srgbClr val="000000"/>
                </a:solidFill>
                <a:effectLst/>
                <a:latin typeface="system-ui"/>
              </a:rPr>
            </a:br>
            <a:r>
              <a:rPr lang="en-GB" sz="3200" b="0" i="0" dirty="0">
                <a:solidFill>
                  <a:srgbClr val="000000"/>
                </a:solidFill>
                <a:effectLst/>
                <a:latin typeface="system-ui"/>
              </a:rPr>
              <a:t>for out of you will come a ruler</a:t>
            </a:r>
            <a:br>
              <a:rPr lang="en-GB" sz="3200" b="0" i="0" dirty="0">
                <a:solidFill>
                  <a:srgbClr val="000000"/>
                </a:solidFill>
                <a:effectLst/>
                <a:latin typeface="system-ui"/>
              </a:rPr>
            </a:br>
            <a:r>
              <a:rPr lang="en-GB" sz="3200" b="0" i="0" dirty="0">
                <a:solidFill>
                  <a:srgbClr val="000000"/>
                </a:solidFill>
                <a:effectLst/>
                <a:latin typeface="Courier New" panose="02070309020205020404" pitchFamily="49" charset="0"/>
              </a:rPr>
              <a:t>    </a:t>
            </a:r>
            <a:r>
              <a:rPr lang="en-GB" sz="3200" b="0" i="0" dirty="0">
                <a:solidFill>
                  <a:srgbClr val="000000"/>
                </a:solidFill>
                <a:effectLst/>
                <a:latin typeface="system-ui"/>
              </a:rPr>
              <a:t>who will shepherd my people Israel.’”</a:t>
            </a:r>
          </a:p>
          <a:p>
            <a:endParaRPr lang="en-GB" dirty="0"/>
          </a:p>
        </p:txBody>
      </p:sp>
    </p:spTree>
    <p:extLst>
      <p:ext uri="{BB962C8B-B14F-4D97-AF65-F5344CB8AC3E}">
        <p14:creationId xmlns:p14="http://schemas.microsoft.com/office/powerpoint/2010/main" val="3718199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2AE74-ABFE-7C96-AFB7-E03986B6096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16056DB-75EB-EBBB-80F1-C3723A5243E6}"/>
              </a:ext>
            </a:extLst>
          </p:cNvPr>
          <p:cNvSpPr>
            <a:spLocks noGrp="1"/>
          </p:cNvSpPr>
          <p:nvPr>
            <p:ph idx="1"/>
          </p:nvPr>
        </p:nvSpPr>
        <p:spPr/>
        <p:txBody>
          <a:bodyPr>
            <a:normAutofit/>
          </a:bodyPr>
          <a:lstStyle/>
          <a:p>
            <a:r>
              <a:rPr lang="en-GB" sz="3600" b="1" i="0" baseline="30000" dirty="0">
                <a:solidFill>
                  <a:srgbClr val="000000"/>
                </a:solidFill>
                <a:effectLst/>
                <a:latin typeface="system-ui"/>
              </a:rPr>
              <a:t>7 </a:t>
            </a:r>
            <a:r>
              <a:rPr lang="en-GB" sz="3600" b="0" i="0" dirty="0">
                <a:solidFill>
                  <a:srgbClr val="000000"/>
                </a:solidFill>
                <a:effectLst/>
                <a:latin typeface="system-ui"/>
              </a:rPr>
              <a:t>Then Herod called the Magi secretly and found out from them the exact time the star had appeared. </a:t>
            </a:r>
            <a:r>
              <a:rPr lang="en-GB" sz="3600" b="1" i="0" baseline="30000" dirty="0">
                <a:solidFill>
                  <a:srgbClr val="000000"/>
                </a:solidFill>
                <a:effectLst/>
                <a:latin typeface="system-ui"/>
              </a:rPr>
              <a:t>8 </a:t>
            </a:r>
            <a:r>
              <a:rPr lang="en-GB" sz="3600" b="0" i="0" dirty="0">
                <a:solidFill>
                  <a:srgbClr val="000000"/>
                </a:solidFill>
                <a:effectLst/>
                <a:latin typeface="system-ui"/>
              </a:rPr>
              <a:t>He sent them to Bethlehem and said, “Go and search carefully for the child. As soon as you find him, report to me, so that I too may go and worship him.”</a:t>
            </a:r>
            <a:endParaRPr lang="en-GB" sz="3600" dirty="0"/>
          </a:p>
        </p:txBody>
      </p:sp>
    </p:spTree>
    <p:extLst>
      <p:ext uri="{BB962C8B-B14F-4D97-AF65-F5344CB8AC3E}">
        <p14:creationId xmlns:p14="http://schemas.microsoft.com/office/powerpoint/2010/main" val="1992769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81303-55C1-7BE7-FE11-DA9C8AD62DA7}"/>
              </a:ext>
            </a:extLst>
          </p:cNvPr>
          <p:cNvSpPr>
            <a:spLocks noGrp="1"/>
          </p:cNvSpPr>
          <p:nvPr>
            <p:ph type="title"/>
          </p:nvPr>
        </p:nvSpPr>
        <p:spPr/>
        <p:txBody>
          <a:bodyPr/>
          <a:lstStyle/>
          <a:p>
            <a:r>
              <a:rPr lang="en-GB" dirty="0"/>
              <a:t>Simeon and Anna</a:t>
            </a:r>
          </a:p>
        </p:txBody>
      </p:sp>
      <p:sp>
        <p:nvSpPr>
          <p:cNvPr id="3" name="Content Placeholder 2">
            <a:extLst>
              <a:ext uri="{FF2B5EF4-FFF2-40B4-BE49-F238E27FC236}">
                <a16:creationId xmlns:a16="http://schemas.microsoft.com/office/drawing/2014/main" id="{373A0712-4551-5BB0-755F-6636EF99963B}"/>
              </a:ext>
            </a:extLst>
          </p:cNvPr>
          <p:cNvSpPr>
            <a:spLocks noGrp="1"/>
          </p:cNvSpPr>
          <p:nvPr>
            <p:ph idx="1"/>
          </p:nvPr>
        </p:nvSpPr>
        <p:spPr/>
        <p:txBody>
          <a:bodyPr>
            <a:normAutofit/>
          </a:bodyPr>
          <a:lstStyle/>
          <a:p>
            <a:r>
              <a:rPr lang="en-GB" sz="3200" b="1" i="0" baseline="30000" dirty="0">
                <a:solidFill>
                  <a:srgbClr val="000000"/>
                </a:solidFill>
                <a:effectLst/>
                <a:latin typeface="system-ui"/>
              </a:rPr>
              <a:t>25 </a:t>
            </a:r>
            <a:r>
              <a:rPr lang="en-GB" sz="3200" b="0" i="0" dirty="0">
                <a:solidFill>
                  <a:srgbClr val="000000"/>
                </a:solidFill>
                <a:effectLst/>
                <a:latin typeface="system-ui"/>
              </a:rPr>
              <a:t>Now there was a man in Jerusalem called Simeon, who was righteous and devout. He was waiting for the consolation of Israel, and the Holy Spirit was on him. </a:t>
            </a:r>
            <a:r>
              <a:rPr lang="en-GB" sz="3200" b="1" i="0" baseline="30000" dirty="0">
                <a:solidFill>
                  <a:srgbClr val="000000"/>
                </a:solidFill>
                <a:effectLst/>
                <a:latin typeface="system-ui"/>
              </a:rPr>
              <a:t>26 </a:t>
            </a:r>
            <a:r>
              <a:rPr lang="en-GB" sz="3200" b="0" i="0" dirty="0">
                <a:solidFill>
                  <a:srgbClr val="000000"/>
                </a:solidFill>
                <a:effectLst/>
                <a:latin typeface="system-ui"/>
              </a:rPr>
              <a:t>It had been revealed to him by the Holy Spirit that he would not die before he had seen the Lord’s Messiah. </a:t>
            </a:r>
            <a:r>
              <a:rPr lang="en-GB" sz="3200" b="1" i="0" baseline="30000" dirty="0">
                <a:solidFill>
                  <a:srgbClr val="000000"/>
                </a:solidFill>
                <a:effectLst/>
                <a:latin typeface="system-ui"/>
              </a:rPr>
              <a:t>27 </a:t>
            </a:r>
            <a:r>
              <a:rPr lang="en-GB" sz="3200" b="0" i="0" dirty="0">
                <a:solidFill>
                  <a:srgbClr val="000000"/>
                </a:solidFill>
                <a:effectLst/>
                <a:latin typeface="system-ui"/>
              </a:rPr>
              <a:t>Moved by the Spirit, he went into the temple courts. When the parents brought in the child Jesus to do for him what the custom of the Law required, </a:t>
            </a:r>
            <a:r>
              <a:rPr lang="en-GB" sz="3200" b="1" i="0" baseline="30000" dirty="0">
                <a:solidFill>
                  <a:srgbClr val="000000"/>
                </a:solidFill>
                <a:effectLst/>
                <a:latin typeface="system-ui"/>
              </a:rPr>
              <a:t>28 </a:t>
            </a:r>
            <a:r>
              <a:rPr lang="en-GB" sz="3200" b="0" i="0" dirty="0">
                <a:solidFill>
                  <a:srgbClr val="000000"/>
                </a:solidFill>
                <a:effectLst/>
                <a:latin typeface="system-ui"/>
              </a:rPr>
              <a:t>Simeon took him in his arms and praised God, saying:</a:t>
            </a:r>
            <a:endParaRPr lang="en-GB" sz="3200" dirty="0"/>
          </a:p>
        </p:txBody>
      </p:sp>
    </p:spTree>
    <p:extLst>
      <p:ext uri="{BB962C8B-B14F-4D97-AF65-F5344CB8AC3E}">
        <p14:creationId xmlns:p14="http://schemas.microsoft.com/office/powerpoint/2010/main" val="4222650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3136-1BBB-70E3-33F5-F6DC784421F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147CAA0-05BE-7600-C2E7-0BE221EC34F6}"/>
              </a:ext>
            </a:extLst>
          </p:cNvPr>
          <p:cNvSpPr>
            <a:spLocks noGrp="1"/>
          </p:cNvSpPr>
          <p:nvPr>
            <p:ph idx="1"/>
          </p:nvPr>
        </p:nvSpPr>
        <p:spPr/>
        <p:txBody>
          <a:bodyPr>
            <a:normAutofit/>
          </a:bodyPr>
          <a:lstStyle/>
          <a:p>
            <a:r>
              <a:rPr lang="en-GB" sz="3600" b="0" i="0" dirty="0">
                <a:solidFill>
                  <a:srgbClr val="000000"/>
                </a:solidFill>
                <a:effectLst/>
                <a:latin typeface="system-ui"/>
              </a:rPr>
              <a:t>“Sovereign Lord, as you have promised,</a:t>
            </a:r>
            <a:br>
              <a:rPr lang="en-GB" sz="3600" dirty="0"/>
            </a:br>
            <a:r>
              <a:rPr lang="en-GB" sz="3600" b="0" i="0" dirty="0">
                <a:solidFill>
                  <a:srgbClr val="000000"/>
                </a:solidFill>
                <a:effectLst/>
                <a:latin typeface="Courier New" panose="02070309020205020404" pitchFamily="49" charset="0"/>
              </a:rPr>
              <a:t>    </a:t>
            </a:r>
            <a:r>
              <a:rPr lang="en-GB" sz="3600" b="0" i="0" dirty="0">
                <a:solidFill>
                  <a:srgbClr val="000000"/>
                </a:solidFill>
                <a:effectLst/>
                <a:latin typeface="system-ui"/>
              </a:rPr>
              <a:t>you may now dismiss</a:t>
            </a:r>
            <a:r>
              <a:rPr lang="en-GB" sz="3600" b="0" i="0" baseline="30000" dirty="0">
                <a:solidFill>
                  <a:srgbClr val="000000"/>
                </a:solidFill>
                <a:effectLst/>
                <a:latin typeface="system-ui"/>
              </a:rPr>
              <a:t>[</a:t>
            </a:r>
            <a:r>
              <a:rPr lang="en-GB" sz="3600" b="0" i="0" baseline="30000" dirty="0">
                <a:solidFill>
                  <a:srgbClr val="4A4A4A"/>
                </a:solidFill>
                <a:effectLst/>
                <a:latin typeface="system-ui"/>
                <a:hlinkClick r:id="rId2" tooltip="See footnote d"/>
              </a:rPr>
              <a:t>d</a:t>
            </a:r>
            <a:r>
              <a:rPr lang="en-GB" sz="3600" b="0" i="0" baseline="30000" dirty="0">
                <a:solidFill>
                  <a:srgbClr val="000000"/>
                </a:solidFill>
                <a:effectLst/>
                <a:latin typeface="system-ui"/>
              </a:rPr>
              <a:t>]</a:t>
            </a:r>
            <a:r>
              <a:rPr lang="en-GB" sz="3600" b="0" i="0" dirty="0">
                <a:solidFill>
                  <a:srgbClr val="000000"/>
                </a:solidFill>
                <a:effectLst/>
                <a:latin typeface="system-ui"/>
              </a:rPr>
              <a:t> your servant in peace.</a:t>
            </a:r>
            <a:br>
              <a:rPr lang="en-GB" sz="3600" dirty="0"/>
            </a:br>
            <a:r>
              <a:rPr lang="en-GB" sz="3600" b="1" i="0" baseline="30000" dirty="0">
                <a:solidFill>
                  <a:srgbClr val="000000"/>
                </a:solidFill>
                <a:effectLst/>
                <a:latin typeface="system-ui"/>
              </a:rPr>
              <a:t>30 </a:t>
            </a:r>
            <a:r>
              <a:rPr lang="en-GB" sz="3600" b="0" i="0" dirty="0">
                <a:solidFill>
                  <a:srgbClr val="000000"/>
                </a:solidFill>
                <a:effectLst/>
                <a:latin typeface="system-ui"/>
              </a:rPr>
              <a:t>For my eyes have seen your salvation,</a:t>
            </a:r>
            <a:br>
              <a:rPr lang="en-GB" sz="3600" dirty="0"/>
            </a:br>
            <a:r>
              <a:rPr lang="en-GB" sz="3600" b="1" i="0" baseline="30000" dirty="0">
                <a:solidFill>
                  <a:srgbClr val="000000"/>
                </a:solidFill>
                <a:effectLst/>
                <a:latin typeface="system-ui"/>
              </a:rPr>
              <a:t>31 </a:t>
            </a:r>
            <a:r>
              <a:rPr lang="en-GB" sz="3600" b="0" i="0" dirty="0">
                <a:solidFill>
                  <a:srgbClr val="000000"/>
                </a:solidFill>
                <a:effectLst/>
                <a:latin typeface="Courier New" panose="02070309020205020404" pitchFamily="49" charset="0"/>
              </a:rPr>
              <a:t>    </a:t>
            </a:r>
            <a:r>
              <a:rPr lang="en-GB" sz="3600" b="0" i="0" dirty="0">
                <a:solidFill>
                  <a:srgbClr val="000000"/>
                </a:solidFill>
                <a:effectLst/>
                <a:latin typeface="system-ui"/>
              </a:rPr>
              <a:t>which you have prepared in the sight of all nations:</a:t>
            </a:r>
            <a:br>
              <a:rPr lang="en-GB" sz="3600" dirty="0"/>
            </a:br>
            <a:r>
              <a:rPr lang="en-GB" sz="3600" b="1" i="0" baseline="30000" dirty="0">
                <a:solidFill>
                  <a:srgbClr val="000000"/>
                </a:solidFill>
                <a:effectLst/>
                <a:latin typeface="system-ui"/>
              </a:rPr>
              <a:t>32 </a:t>
            </a:r>
            <a:r>
              <a:rPr lang="en-GB" sz="3600" b="0" i="0" dirty="0">
                <a:solidFill>
                  <a:srgbClr val="000000"/>
                </a:solidFill>
                <a:effectLst/>
                <a:latin typeface="system-ui"/>
              </a:rPr>
              <a:t>a light for revelation to the Gentiles,</a:t>
            </a:r>
            <a:br>
              <a:rPr lang="en-GB" sz="3600" dirty="0"/>
            </a:br>
            <a:r>
              <a:rPr lang="en-GB" sz="3600" b="0" i="0" dirty="0">
                <a:solidFill>
                  <a:srgbClr val="000000"/>
                </a:solidFill>
                <a:effectLst/>
                <a:latin typeface="Courier New" panose="02070309020205020404" pitchFamily="49" charset="0"/>
              </a:rPr>
              <a:t>    </a:t>
            </a:r>
            <a:r>
              <a:rPr lang="en-GB" sz="3600" b="0" i="0" dirty="0">
                <a:solidFill>
                  <a:srgbClr val="000000"/>
                </a:solidFill>
                <a:effectLst/>
                <a:latin typeface="system-ui"/>
              </a:rPr>
              <a:t>and the glory of your people Israel.”</a:t>
            </a:r>
            <a:endParaRPr lang="en-GB" sz="3600" dirty="0"/>
          </a:p>
        </p:txBody>
      </p:sp>
    </p:spTree>
    <p:extLst>
      <p:ext uri="{BB962C8B-B14F-4D97-AF65-F5344CB8AC3E}">
        <p14:creationId xmlns:p14="http://schemas.microsoft.com/office/powerpoint/2010/main" val="3654966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F232A-2FA6-2AD5-F8F9-7F1F9E085BD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7DD8958-9F81-A00A-37D9-E619847B9F37}"/>
              </a:ext>
            </a:extLst>
          </p:cNvPr>
          <p:cNvSpPr>
            <a:spLocks noGrp="1"/>
          </p:cNvSpPr>
          <p:nvPr>
            <p:ph idx="1"/>
          </p:nvPr>
        </p:nvSpPr>
        <p:spPr/>
        <p:txBody>
          <a:bodyPr>
            <a:normAutofit/>
          </a:bodyPr>
          <a:lstStyle/>
          <a:p>
            <a:r>
              <a:rPr lang="en-GB" sz="3600" b="1" i="0" baseline="30000" dirty="0">
                <a:solidFill>
                  <a:srgbClr val="000000"/>
                </a:solidFill>
                <a:effectLst/>
                <a:latin typeface="system-ui"/>
              </a:rPr>
              <a:t>33 </a:t>
            </a:r>
            <a:r>
              <a:rPr lang="en-GB" sz="3600" b="0" i="0" dirty="0">
                <a:solidFill>
                  <a:srgbClr val="000000"/>
                </a:solidFill>
                <a:effectLst/>
                <a:latin typeface="system-ui"/>
              </a:rPr>
              <a:t>The child’s father and mother </a:t>
            </a:r>
            <a:r>
              <a:rPr lang="en-GB" sz="3600" b="0" i="0" dirty="0" err="1">
                <a:solidFill>
                  <a:srgbClr val="000000"/>
                </a:solidFill>
                <a:effectLst/>
                <a:latin typeface="system-ui"/>
              </a:rPr>
              <a:t>marveled</a:t>
            </a:r>
            <a:r>
              <a:rPr lang="en-GB" sz="3600" b="0" i="0" dirty="0">
                <a:solidFill>
                  <a:srgbClr val="000000"/>
                </a:solidFill>
                <a:effectLst/>
                <a:latin typeface="system-ui"/>
              </a:rPr>
              <a:t> at what was said about him. </a:t>
            </a:r>
            <a:r>
              <a:rPr lang="en-GB" sz="3600" b="1" i="0" baseline="30000" dirty="0">
                <a:solidFill>
                  <a:srgbClr val="000000"/>
                </a:solidFill>
                <a:effectLst/>
                <a:latin typeface="system-ui"/>
              </a:rPr>
              <a:t>34 </a:t>
            </a:r>
            <a:r>
              <a:rPr lang="en-GB" sz="3600" b="0" i="0" dirty="0">
                <a:solidFill>
                  <a:srgbClr val="000000"/>
                </a:solidFill>
                <a:effectLst/>
                <a:latin typeface="system-ui"/>
              </a:rPr>
              <a:t>Then Simeon blessed them and said to Mary, his mother: “This child is destined to cause the falling and rising of many in Israel, and to be a sign that will be spoken against, </a:t>
            </a:r>
            <a:r>
              <a:rPr lang="en-GB" sz="3600" b="1" i="0" baseline="30000" dirty="0">
                <a:solidFill>
                  <a:srgbClr val="000000"/>
                </a:solidFill>
                <a:effectLst/>
                <a:latin typeface="system-ui"/>
              </a:rPr>
              <a:t>35 </a:t>
            </a:r>
            <a:r>
              <a:rPr lang="en-GB" sz="3600" b="0" i="0" dirty="0">
                <a:solidFill>
                  <a:srgbClr val="000000"/>
                </a:solidFill>
                <a:effectLst/>
                <a:latin typeface="system-ui"/>
              </a:rPr>
              <a:t>so that the thoughts of many hearts will be revealed. And a sword will pierce your own soul too.”</a:t>
            </a:r>
            <a:endParaRPr lang="en-GB" sz="3600" dirty="0"/>
          </a:p>
        </p:txBody>
      </p:sp>
    </p:spTree>
    <p:extLst>
      <p:ext uri="{BB962C8B-B14F-4D97-AF65-F5344CB8AC3E}">
        <p14:creationId xmlns:p14="http://schemas.microsoft.com/office/powerpoint/2010/main" val="3349395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2B9FC-79E5-9E5C-B099-208548A9628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685327B-A895-98C2-20CA-5494C8DDEED8}"/>
              </a:ext>
            </a:extLst>
          </p:cNvPr>
          <p:cNvSpPr>
            <a:spLocks noGrp="1"/>
          </p:cNvSpPr>
          <p:nvPr>
            <p:ph idx="1"/>
          </p:nvPr>
        </p:nvSpPr>
        <p:spPr/>
        <p:txBody>
          <a:bodyPr>
            <a:noAutofit/>
          </a:bodyPr>
          <a:lstStyle/>
          <a:p>
            <a:r>
              <a:rPr lang="en-GB" sz="3600" b="1" i="0" baseline="30000" dirty="0">
                <a:solidFill>
                  <a:srgbClr val="000000"/>
                </a:solidFill>
                <a:effectLst/>
                <a:latin typeface="system-ui"/>
              </a:rPr>
              <a:t>36 </a:t>
            </a:r>
            <a:r>
              <a:rPr lang="en-GB" sz="3600" b="0" i="0" dirty="0">
                <a:solidFill>
                  <a:srgbClr val="000000"/>
                </a:solidFill>
                <a:effectLst/>
                <a:latin typeface="system-ui"/>
              </a:rPr>
              <a:t>There was also a prophet, Anna, the daughter of Penuel, of the tribe of Asher. She was very old; she had lived with her husband seven years after her marriage, </a:t>
            </a:r>
            <a:r>
              <a:rPr lang="en-GB" sz="3600" b="1" i="0" baseline="30000" dirty="0">
                <a:solidFill>
                  <a:srgbClr val="000000"/>
                </a:solidFill>
                <a:effectLst/>
                <a:latin typeface="system-ui"/>
              </a:rPr>
              <a:t>37 </a:t>
            </a:r>
            <a:r>
              <a:rPr lang="en-GB" sz="3600" b="0" i="0" dirty="0">
                <a:solidFill>
                  <a:srgbClr val="000000"/>
                </a:solidFill>
                <a:effectLst/>
                <a:latin typeface="system-ui"/>
              </a:rPr>
              <a:t>and then was a widow until she was eighty-four. She never left the temple but worshiped night and day, fasting and praying. </a:t>
            </a:r>
            <a:r>
              <a:rPr lang="en-GB" sz="3600" b="1" i="0" baseline="30000" dirty="0">
                <a:solidFill>
                  <a:srgbClr val="000000"/>
                </a:solidFill>
                <a:effectLst/>
                <a:latin typeface="system-ui"/>
              </a:rPr>
              <a:t>38 </a:t>
            </a:r>
            <a:r>
              <a:rPr lang="en-GB" sz="3600" b="0" i="0" dirty="0">
                <a:solidFill>
                  <a:srgbClr val="000000"/>
                </a:solidFill>
                <a:effectLst/>
                <a:latin typeface="system-ui"/>
              </a:rPr>
              <a:t>Coming up to them at that very moment, she gave thanks to God and spoke about the child to all who were looking forward to the redemption of Jerusalem.</a:t>
            </a:r>
            <a:endParaRPr lang="en-GB" sz="3600" dirty="0"/>
          </a:p>
        </p:txBody>
      </p:sp>
    </p:spTree>
    <p:extLst>
      <p:ext uri="{BB962C8B-B14F-4D97-AF65-F5344CB8AC3E}">
        <p14:creationId xmlns:p14="http://schemas.microsoft.com/office/powerpoint/2010/main" val="2096697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31876-AAA4-836A-4287-358B5E75FE41}"/>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90B2F4C6-F91A-651D-90D4-55FC58A395B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80826" y="-192072"/>
            <a:ext cx="5073708" cy="7177183"/>
          </a:xfrm>
        </p:spPr>
      </p:pic>
    </p:spTree>
    <p:extLst>
      <p:ext uri="{BB962C8B-B14F-4D97-AF65-F5344CB8AC3E}">
        <p14:creationId xmlns:p14="http://schemas.microsoft.com/office/powerpoint/2010/main" val="780362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66934-41E7-BE66-63D2-9DE7692D27B8}"/>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51F6151A-1423-9C98-7529-5EAD536C31EE}"/>
              </a:ext>
            </a:extLst>
          </p:cNvPr>
          <p:cNvSpPr>
            <a:spLocks noGrp="1"/>
          </p:cNvSpPr>
          <p:nvPr>
            <p:ph idx="1"/>
          </p:nvPr>
        </p:nvSpPr>
        <p:spPr/>
        <p:txBody>
          <a:bodyPr>
            <a:noAutofit/>
          </a:bodyPr>
          <a:lstStyle/>
          <a:p>
            <a:r>
              <a:rPr lang="en-GB" sz="3600" b="1" i="0" baseline="30000" dirty="0">
                <a:solidFill>
                  <a:srgbClr val="000000"/>
                </a:solidFill>
                <a:effectLst/>
                <a:latin typeface="system-ui"/>
              </a:rPr>
              <a:t>4 </a:t>
            </a:r>
            <a:r>
              <a:rPr lang="en-GB" sz="3600" b="0" i="0" dirty="0">
                <a:solidFill>
                  <a:srgbClr val="000000"/>
                </a:solidFill>
                <a:effectLst/>
                <a:latin typeface="system-ui"/>
              </a:rPr>
              <a:t>So Joseph also went up from the town of Nazareth in Galilee to Judea, to Bethlehem the town of David, because he belonged to the house and line of David. </a:t>
            </a:r>
            <a:r>
              <a:rPr lang="en-GB" sz="3600" b="1" i="0" baseline="30000" dirty="0">
                <a:solidFill>
                  <a:srgbClr val="000000"/>
                </a:solidFill>
                <a:effectLst/>
                <a:latin typeface="system-ui"/>
              </a:rPr>
              <a:t>5 </a:t>
            </a:r>
            <a:r>
              <a:rPr lang="en-GB" sz="3600" b="0" i="0" dirty="0">
                <a:solidFill>
                  <a:srgbClr val="000000"/>
                </a:solidFill>
                <a:effectLst/>
                <a:latin typeface="system-ui"/>
              </a:rPr>
              <a:t>He went there to register with Mary, who was pledged to be married to him and was expecting a child. </a:t>
            </a:r>
            <a:r>
              <a:rPr lang="en-GB" sz="3600" b="1" i="0" baseline="30000" dirty="0">
                <a:solidFill>
                  <a:srgbClr val="000000"/>
                </a:solidFill>
                <a:effectLst/>
                <a:latin typeface="system-ui"/>
              </a:rPr>
              <a:t>6 </a:t>
            </a:r>
            <a:r>
              <a:rPr lang="en-GB" sz="3600" b="0" i="0" dirty="0">
                <a:solidFill>
                  <a:srgbClr val="000000"/>
                </a:solidFill>
                <a:effectLst/>
                <a:latin typeface="system-ui"/>
              </a:rPr>
              <a:t>While they were there, the time came for the baby to be born, </a:t>
            </a:r>
            <a:r>
              <a:rPr lang="en-GB" sz="3600" b="1" i="0" baseline="30000" dirty="0">
                <a:solidFill>
                  <a:srgbClr val="000000"/>
                </a:solidFill>
                <a:effectLst/>
                <a:latin typeface="system-ui"/>
              </a:rPr>
              <a:t>7 </a:t>
            </a:r>
            <a:r>
              <a:rPr lang="en-GB" sz="3600" b="0" i="0" dirty="0">
                <a:solidFill>
                  <a:srgbClr val="000000"/>
                </a:solidFill>
                <a:effectLst/>
                <a:latin typeface="system-ui"/>
              </a:rPr>
              <a:t>and she gave birth to her firstborn, a son. She wrapped him in cloths and placed him in a manger, because there was no guest room available for them.(Luke 2:4-7)</a:t>
            </a:r>
            <a:endParaRPr lang="en-GB" sz="3600" dirty="0"/>
          </a:p>
        </p:txBody>
      </p:sp>
    </p:spTree>
    <p:extLst>
      <p:ext uri="{BB962C8B-B14F-4D97-AF65-F5344CB8AC3E}">
        <p14:creationId xmlns:p14="http://schemas.microsoft.com/office/powerpoint/2010/main" val="2172120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48361-9A0A-18C7-F1A0-7075240B6DF0}"/>
              </a:ext>
            </a:extLst>
          </p:cNvPr>
          <p:cNvSpPr>
            <a:spLocks noGrp="1"/>
          </p:cNvSpPr>
          <p:nvPr>
            <p:ph type="title"/>
          </p:nvPr>
        </p:nvSpPr>
        <p:spPr/>
        <p:txBody>
          <a:bodyPr/>
          <a:lstStyle/>
          <a:p>
            <a:r>
              <a:rPr lang="en-GB" dirty="0"/>
              <a:t>Call the midwife!</a:t>
            </a:r>
          </a:p>
        </p:txBody>
      </p:sp>
      <p:sp>
        <p:nvSpPr>
          <p:cNvPr id="3" name="Content Placeholder 2">
            <a:extLst>
              <a:ext uri="{FF2B5EF4-FFF2-40B4-BE49-F238E27FC236}">
                <a16:creationId xmlns:a16="http://schemas.microsoft.com/office/drawing/2014/main" id="{01F47FD7-8B07-2BC7-DF6B-BC5A1C44DE6A}"/>
              </a:ext>
            </a:extLst>
          </p:cNvPr>
          <p:cNvSpPr>
            <a:spLocks noGrp="1"/>
          </p:cNvSpPr>
          <p:nvPr>
            <p:ph idx="1"/>
          </p:nvPr>
        </p:nvSpPr>
        <p:spPr/>
        <p:txBody>
          <a:bodyPr>
            <a:normAutofit fontScale="92500"/>
          </a:bodyPr>
          <a:lstStyle/>
          <a:p>
            <a:r>
              <a:rPr lang="en-GB" sz="3600" dirty="0"/>
              <a:t>Not mentioned </a:t>
            </a:r>
          </a:p>
          <a:p>
            <a:r>
              <a:rPr lang="en-GB" sz="3600" dirty="0"/>
              <a:t>In the right place at the right time</a:t>
            </a:r>
          </a:p>
          <a:p>
            <a:r>
              <a:rPr lang="en-GB" sz="3600" dirty="0"/>
              <a:t>Delivering son of God into the world</a:t>
            </a:r>
          </a:p>
          <a:p>
            <a:r>
              <a:rPr lang="en-GB" sz="3600" dirty="0"/>
              <a:t>Important role for a few hours</a:t>
            </a:r>
          </a:p>
          <a:p>
            <a:r>
              <a:rPr lang="en-GB" sz="3600" dirty="0"/>
              <a:t>Anonymous - significant actions without fame or reward</a:t>
            </a:r>
          </a:p>
          <a:p>
            <a:r>
              <a:rPr lang="en-GB" sz="3600" dirty="0"/>
              <a:t>Unnoticed by others but not by God</a:t>
            </a:r>
          </a:p>
          <a:p>
            <a:r>
              <a:rPr lang="en-GB" sz="3600" dirty="0"/>
              <a:t>Don’t go looking for appreciation</a:t>
            </a:r>
          </a:p>
          <a:p>
            <a:endParaRPr lang="en-GB" dirty="0"/>
          </a:p>
        </p:txBody>
      </p:sp>
    </p:spTree>
    <p:extLst>
      <p:ext uri="{BB962C8B-B14F-4D97-AF65-F5344CB8AC3E}">
        <p14:creationId xmlns:p14="http://schemas.microsoft.com/office/powerpoint/2010/main" val="1670792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57121-59B2-81D8-6DA2-8860D19ED31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83C9F48-94BF-652A-6D56-7008AE6960CA}"/>
              </a:ext>
            </a:extLst>
          </p:cNvPr>
          <p:cNvSpPr>
            <a:spLocks noGrp="1"/>
          </p:cNvSpPr>
          <p:nvPr>
            <p:ph idx="1"/>
          </p:nvPr>
        </p:nvSpPr>
        <p:spPr/>
        <p:txBody>
          <a:bodyPr>
            <a:normAutofit/>
          </a:bodyPr>
          <a:lstStyle/>
          <a:p>
            <a:r>
              <a:rPr lang="en-GB" sz="4400" b="0" i="0" dirty="0">
                <a:solidFill>
                  <a:srgbClr val="000000"/>
                </a:solidFill>
                <a:effectLst/>
                <a:latin typeface="system-ui"/>
              </a:rPr>
              <a:t>(Joseph of Arimathea) Going to Pilate, he asked for Jesus’ body. </a:t>
            </a:r>
            <a:r>
              <a:rPr lang="en-GB" sz="4400" b="1" i="0" baseline="30000" dirty="0">
                <a:solidFill>
                  <a:srgbClr val="000000"/>
                </a:solidFill>
                <a:effectLst/>
                <a:latin typeface="system-ui"/>
              </a:rPr>
              <a:t>53 </a:t>
            </a:r>
            <a:r>
              <a:rPr lang="en-GB" sz="4400" b="0" i="0" dirty="0">
                <a:solidFill>
                  <a:srgbClr val="000000"/>
                </a:solidFill>
                <a:effectLst/>
                <a:latin typeface="system-ui"/>
              </a:rPr>
              <a:t>Then he took it down, wrapped it in linen cloth and placed it in a tomb cut in the rock, one in which no one had yet been laid. (Luke 23:52-53)</a:t>
            </a:r>
            <a:endParaRPr lang="en-GB" sz="4400" dirty="0"/>
          </a:p>
        </p:txBody>
      </p:sp>
    </p:spTree>
    <p:extLst>
      <p:ext uri="{BB962C8B-B14F-4D97-AF65-F5344CB8AC3E}">
        <p14:creationId xmlns:p14="http://schemas.microsoft.com/office/powerpoint/2010/main" val="715068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25738-4583-A738-B732-48A290A9CA4C}"/>
              </a:ext>
            </a:extLst>
          </p:cNvPr>
          <p:cNvSpPr>
            <a:spLocks noGrp="1"/>
          </p:cNvSpPr>
          <p:nvPr>
            <p:ph type="title"/>
          </p:nvPr>
        </p:nvSpPr>
        <p:spPr/>
        <p:txBody>
          <a:bodyPr/>
          <a:lstStyle/>
          <a:p>
            <a:r>
              <a:rPr lang="en-GB" dirty="0"/>
              <a:t>The shepherds</a:t>
            </a:r>
          </a:p>
        </p:txBody>
      </p:sp>
      <p:sp>
        <p:nvSpPr>
          <p:cNvPr id="3" name="Content Placeholder 2">
            <a:extLst>
              <a:ext uri="{FF2B5EF4-FFF2-40B4-BE49-F238E27FC236}">
                <a16:creationId xmlns:a16="http://schemas.microsoft.com/office/drawing/2014/main" id="{395DEFC3-A9E4-34EF-C93F-0C37763B9C9A}"/>
              </a:ext>
            </a:extLst>
          </p:cNvPr>
          <p:cNvSpPr>
            <a:spLocks noGrp="1"/>
          </p:cNvSpPr>
          <p:nvPr>
            <p:ph idx="1"/>
          </p:nvPr>
        </p:nvSpPr>
        <p:spPr/>
        <p:txBody>
          <a:bodyPr>
            <a:normAutofit/>
          </a:bodyPr>
          <a:lstStyle/>
          <a:p>
            <a:pPr algn="l"/>
            <a:r>
              <a:rPr lang="en-GB" sz="3200" b="1" i="0" baseline="30000" dirty="0">
                <a:solidFill>
                  <a:srgbClr val="000000"/>
                </a:solidFill>
                <a:effectLst/>
                <a:latin typeface="system-ui"/>
              </a:rPr>
              <a:t>8 </a:t>
            </a:r>
            <a:r>
              <a:rPr lang="en-GB" sz="3200" b="0" i="0" dirty="0">
                <a:solidFill>
                  <a:srgbClr val="000000"/>
                </a:solidFill>
                <a:effectLst/>
                <a:latin typeface="system-ui"/>
              </a:rPr>
              <a:t>And there were shepherds living out in the fields nearby, keeping watch over their flocks at night. </a:t>
            </a:r>
            <a:r>
              <a:rPr lang="en-GB" sz="3200" b="1" i="0" baseline="30000" dirty="0">
                <a:solidFill>
                  <a:srgbClr val="000000"/>
                </a:solidFill>
                <a:effectLst/>
                <a:latin typeface="system-ui"/>
              </a:rPr>
              <a:t>9 </a:t>
            </a:r>
            <a:r>
              <a:rPr lang="en-GB" sz="3200" b="0" i="0" dirty="0">
                <a:solidFill>
                  <a:srgbClr val="000000"/>
                </a:solidFill>
                <a:effectLst/>
                <a:latin typeface="system-ui"/>
              </a:rPr>
              <a:t>An angel of the Lord appeared to them, and the glory of the Lord shone around them, and they were terrified. </a:t>
            </a:r>
            <a:r>
              <a:rPr lang="en-GB" sz="3200" b="1" i="0" baseline="30000" dirty="0">
                <a:solidFill>
                  <a:srgbClr val="000000"/>
                </a:solidFill>
                <a:effectLst/>
                <a:latin typeface="system-ui"/>
              </a:rPr>
              <a:t>10 </a:t>
            </a:r>
            <a:r>
              <a:rPr lang="en-GB" sz="3200" b="0" i="0" dirty="0">
                <a:solidFill>
                  <a:srgbClr val="000000"/>
                </a:solidFill>
                <a:effectLst/>
                <a:latin typeface="system-ui"/>
              </a:rPr>
              <a:t>But the angel said to them, “Do not be afraid. I bring you good news that will cause great joy for all the people. </a:t>
            </a:r>
            <a:r>
              <a:rPr lang="en-GB" sz="3200" b="1" i="0" baseline="30000" dirty="0">
                <a:solidFill>
                  <a:srgbClr val="000000"/>
                </a:solidFill>
                <a:effectLst/>
                <a:latin typeface="system-ui"/>
              </a:rPr>
              <a:t>11 </a:t>
            </a:r>
            <a:r>
              <a:rPr lang="en-GB" sz="3200" b="0" i="0" dirty="0">
                <a:solidFill>
                  <a:srgbClr val="000000"/>
                </a:solidFill>
                <a:effectLst/>
                <a:latin typeface="system-ui"/>
              </a:rPr>
              <a:t>Today in the town of David a Savior has been born to you; he is the Messiah, the Lord. </a:t>
            </a:r>
            <a:r>
              <a:rPr lang="en-GB" sz="3200" b="1" i="0" baseline="30000" dirty="0">
                <a:solidFill>
                  <a:srgbClr val="000000"/>
                </a:solidFill>
                <a:effectLst/>
                <a:latin typeface="system-ui"/>
              </a:rPr>
              <a:t>12 </a:t>
            </a:r>
            <a:r>
              <a:rPr lang="en-GB" sz="3200" b="0" i="0" dirty="0">
                <a:solidFill>
                  <a:srgbClr val="000000"/>
                </a:solidFill>
                <a:effectLst/>
                <a:latin typeface="system-ui"/>
              </a:rPr>
              <a:t>This will be a sign to you: You will find a baby wrapped in cloths and lying in a manger.”</a:t>
            </a:r>
          </a:p>
          <a:p>
            <a:endParaRPr lang="en-GB" dirty="0"/>
          </a:p>
        </p:txBody>
      </p:sp>
    </p:spTree>
    <p:extLst>
      <p:ext uri="{BB962C8B-B14F-4D97-AF65-F5344CB8AC3E}">
        <p14:creationId xmlns:p14="http://schemas.microsoft.com/office/powerpoint/2010/main" val="3289907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CD354-5FF6-616F-B5C4-27775CFE6F9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2EA3885-5495-7D36-F3FA-E856F7E330F5}"/>
              </a:ext>
            </a:extLst>
          </p:cNvPr>
          <p:cNvSpPr>
            <a:spLocks noGrp="1"/>
          </p:cNvSpPr>
          <p:nvPr>
            <p:ph idx="1"/>
          </p:nvPr>
        </p:nvSpPr>
        <p:spPr/>
        <p:txBody>
          <a:bodyPr/>
          <a:lstStyle/>
          <a:p>
            <a:pPr algn="l"/>
            <a:r>
              <a:rPr lang="en-GB" sz="3600" b="1" i="0" baseline="30000" dirty="0">
                <a:solidFill>
                  <a:srgbClr val="000000"/>
                </a:solidFill>
                <a:effectLst/>
                <a:latin typeface="system-ui"/>
              </a:rPr>
              <a:t>13 </a:t>
            </a:r>
            <a:r>
              <a:rPr lang="en-GB" sz="3600" b="0" i="0" dirty="0">
                <a:solidFill>
                  <a:srgbClr val="000000"/>
                </a:solidFill>
                <a:effectLst/>
                <a:latin typeface="system-ui"/>
              </a:rPr>
              <a:t>Suddenly a great company of the heavenly host appeared with the angel, praising God and saying,</a:t>
            </a:r>
          </a:p>
          <a:p>
            <a:pPr algn="l"/>
            <a:r>
              <a:rPr lang="en-GB" sz="3600" b="1" i="0" baseline="30000" dirty="0">
                <a:solidFill>
                  <a:srgbClr val="000000"/>
                </a:solidFill>
                <a:effectLst/>
                <a:latin typeface="system-ui"/>
              </a:rPr>
              <a:t>14 </a:t>
            </a:r>
            <a:r>
              <a:rPr lang="en-GB" sz="3600" b="0" i="0" dirty="0">
                <a:solidFill>
                  <a:srgbClr val="000000"/>
                </a:solidFill>
                <a:effectLst/>
                <a:latin typeface="system-ui"/>
              </a:rPr>
              <a:t>“Glory to God in the highest heaven,</a:t>
            </a:r>
            <a:br>
              <a:rPr lang="en-GB" sz="3600" b="0" i="0" dirty="0">
                <a:solidFill>
                  <a:srgbClr val="000000"/>
                </a:solidFill>
                <a:effectLst/>
                <a:latin typeface="system-ui"/>
              </a:rPr>
            </a:br>
            <a:r>
              <a:rPr lang="en-GB" sz="3600" b="0" i="0" dirty="0">
                <a:solidFill>
                  <a:srgbClr val="000000"/>
                </a:solidFill>
                <a:effectLst/>
                <a:latin typeface="Courier New" panose="02070309020205020404" pitchFamily="49" charset="0"/>
              </a:rPr>
              <a:t>    </a:t>
            </a:r>
            <a:r>
              <a:rPr lang="en-GB" sz="3600" b="0" i="0" dirty="0">
                <a:solidFill>
                  <a:srgbClr val="000000"/>
                </a:solidFill>
                <a:effectLst/>
                <a:latin typeface="system-ui"/>
              </a:rPr>
              <a:t>and on earth peace to those on whom his favour rests.”</a:t>
            </a:r>
          </a:p>
          <a:p>
            <a:endParaRPr lang="en-GB" dirty="0"/>
          </a:p>
        </p:txBody>
      </p:sp>
    </p:spTree>
    <p:extLst>
      <p:ext uri="{BB962C8B-B14F-4D97-AF65-F5344CB8AC3E}">
        <p14:creationId xmlns:p14="http://schemas.microsoft.com/office/powerpoint/2010/main" val="150774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90AF9-06BA-D70E-CAF8-D46BBD964CBF}"/>
              </a:ext>
            </a:extLst>
          </p:cNvPr>
          <p:cNvSpPr>
            <a:spLocks noGrp="1"/>
          </p:cNvSpPr>
          <p:nvPr>
            <p:ph type="title"/>
          </p:nvPr>
        </p:nvSpPr>
        <p:spPr/>
        <p:txBody>
          <a:bodyPr/>
          <a:lstStyle/>
          <a:p>
            <a:r>
              <a:rPr lang="en-GB" b="1" dirty="0"/>
              <a:t>Angel appeared and spoke to the shepherds</a:t>
            </a:r>
          </a:p>
        </p:txBody>
      </p:sp>
      <p:sp>
        <p:nvSpPr>
          <p:cNvPr id="3" name="Content Placeholder 2">
            <a:extLst>
              <a:ext uri="{FF2B5EF4-FFF2-40B4-BE49-F238E27FC236}">
                <a16:creationId xmlns:a16="http://schemas.microsoft.com/office/drawing/2014/main" id="{224BC855-92FE-7441-FEFC-5FC27FF9CF63}"/>
              </a:ext>
            </a:extLst>
          </p:cNvPr>
          <p:cNvSpPr>
            <a:spLocks noGrp="1"/>
          </p:cNvSpPr>
          <p:nvPr>
            <p:ph idx="1"/>
          </p:nvPr>
        </p:nvSpPr>
        <p:spPr/>
        <p:txBody>
          <a:bodyPr>
            <a:normAutofit/>
          </a:bodyPr>
          <a:lstStyle/>
          <a:p>
            <a:r>
              <a:rPr lang="en-GB" sz="3200" dirty="0"/>
              <a:t>Shepherds had a very low social status</a:t>
            </a:r>
          </a:p>
          <a:p>
            <a:r>
              <a:rPr lang="en-GB" sz="3200" dirty="0"/>
              <a:t>But the angel and the heavenly host appears to them in a field while they were at work rather than to the religious leaders, VIPs or royalty at the temple.</a:t>
            </a:r>
          </a:p>
          <a:p>
            <a:r>
              <a:rPr lang="en-GB" sz="3200" dirty="0"/>
              <a:t>God now includes the social outcasts and those previously excluded from salvation.</a:t>
            </a:r>
          </a:p>
          <a:p>
            <a:r>
              <a:rPr lang="en-GB" sz="3200" dirty="0"/>
              <a:t>Through the death of Jesus the world will have access to God</a:t>
            </a:r>
          </a:p>
        </p:txBody>
      </p:sp>
    </p:spTree>
    <p:extLst>
      <p:ext uri="{BB962C8B-B14F-4D97-AF65-F5344CB8AC3E}">
        <p14:creationId xmlns:p14="http://schemas.microsoft.com/office/powerpoint/2010/main" val="3571303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F45DD-3C06-C650-3C8A-5D9F4FDBD39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67511E7-D19A-496C-9C46-E8B61DEB5AD1}"/>
              </a:ext>
            </a:extLst>
          </p:cNvPr>
          <p:cNvSpPr>
            <a:spLocks noGrp="1"/>
          </p:cNvSpPr>
          <p:nvPr>
            <p:ph idx="1"/>
          </p:nvPr>
        </p:nvSpPr>
        <p:spPr/>
        <p:txBody>
          <a:bodyPr/>
          <a:lstStyle/>
          <a:p>
            <a:pPr algn="l"/>
            <a:r>
              <a:rPr lang="en-GB" sz="3200" b="1" i="0" baseline="30000" dirty="0">
                <a:solidFill>
                  <a:srgbClr val="000000"/>
                </a:solidFill>
                <a:effectLst/>
                <a:latin typeface="system-ui"/>
              </a:rPr>
              <a:t>5 </a:t>
            </a:r>
            <a:r>
              <a:rPr lang="en-GB" sz="3200" b="0" i="0" dirty="0">
                <a:solidFill>
                  <a:srgbClr val="000000"/>
                </a:solidFill>
                <a:effectLst/>
                <a:latin typeface="system-ui"/>
              </a:rPr>
              <a:t>When the angels had left them and gone into heaven, the shepherds said to one another, “Let’s go to Bethlehem and see this thing that has happened, which the Lord has told us about.”</a:t>
            </a:r>
          </a:p>
          <a:p>
            <a:pPr algn="l"/>
            <a:r>
              <a:rPr lang="en-GB" sz="3200" b="1" i="0" baseline="30000" dirty="0">
                <a:solidFill>
                  <a:srgbClr val="000000"/>
                </a:solidFill>
                <a:effectLst/>
                <a:latin typeface="system-ui"/>
              </a:rPr>
              <a:t>16 </a:t>
            </a:r>
            <a:r>
              <a:rPr lang="en-GB" sz="3200" b="0" i="0" dirty="0">
                <a:solidFill>
                  <a:srgbClr val="000000"/>
                </a:solidFill>
                <a:effectLst/>
                <a:latin typeface="system-ui"/>
              </a:rPr>
              <a:t>So they hurried off and found Mary and Joseph, and the baby, who was lying in the manger. </a:t>
            </a:r>
            <a:r>
              <a:rPr lang="en-GB" sz="3200" b="1" i="0" baseline="30000" dirty="0">
                <a:solidFill>
                  <a:srgbClr val="000000"/>
                </a:solidFill>
                <a:effectLst/>
                <a:latin typeface="system-ui"/>
              </a:rPr>
              <a:t>17 </a:t>
            </a:r>
            <a:r>
              <a:rPr lang="en-GB" sz="3200" b="0" i="0" dirty="0">
                <a:solidFill>
                  <a:srgbClr val="000000"/>
                </a:solidFill>
                <a:effectLst/>
                <a:latin typeface="system-ui"/>
              </a:rPr>
              <a:t>When they had seen him, they spread the word concerning what had been told them about this child, </a:t>
            </a:r>
            <a:r>
              <a:rPr lang="en-GB" sz="3200" b="1" i="0" baseline="30000" dirty="0">
                <a:solidFill>
                  <a:srgbClr val="000000"/>
                </a:solidFill>
                <a:effectLst/>
                <a:latin typeface="system-ui"/>
              </a:rPr>
              <a:t>18 </a:t>
            </a:r>
            <a:r>
              <a:rPr lang="en-GB" sz="3200" b="0" i="0" dirty="0">
                <a:solidFill>
                  <a:srgbClr val="000000"/>
                </a:solidFill>
                <a:effectLst/>
                <a:latin typeface="system-ui"/>
              </a:rPr>
              <a:t>and all who heard it were amazed at what the shepherds said to them.</a:t>
            </a:r>
          </a:p>
          <a:p>
            <a:endParaRPr lang="en-GB" dirty="0"/>
          </a:p>
        </p:txBody>
      </p:sp>
    </p:spTree>
    <p:extLst>
      <p:ext uri="{BB962C8B-B14F-4D97-AF65-F5344CB8AC3E}">
        <p14:creationId xmlns:p14="http://schemas.microsoft.com/office/powerpoint/2010/main" val="1903306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E9251-C6F7-6F03-A608-BCE85112572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4F9DD35-8CA1-4E8B-1687-DF811E91F3E4}"/>
              </a:ext>
            </a:extLst>
          </p:cNvPr>
          <p:cNvSpPr>
            <a:spLocks noGrp="1"/>
          </p:cNvSpPr>
          <p:nvPr>
            <p:ph idx="1"/>
          </p:nvPr>
        </p:nvSpPr>
        <p:spPr/>
        <p:txBody>
          <a:bodyPr>
            <a:noAutofit/>
          </a:bodyPr>
          <a:lstStyle/>
          <a:p>
            <a:r>
              <a:rPr lang="en-GB" sz="3200" dirty="0"/>
              <a:t>Revelation: “An angel of the Lord appeared to them and the glory of the Lord shone around them, and they were terrified”</a:t>
            </a:r>
          </a:p>
          <a:p>
            <a:r>
              <a:rPr lang="en-GB" sz="3200" dirty="0"/>
              <a:t>Proclamation: “Do not be afraid. I bring you good news of great joy”</a:t>
            </a:r>
          </a:p>
          <a:p>
            <a:r>
              <a:rPr lang="en-GB" sz="3200" dirty="0"/>
              <a:t>Reaction: terror at first, then joy</a:t>
            </a:r>
          </a:p>
          <a:p>
            <a:r>
              <a:rPr lang="en-GB" sz="3200" dirty="0"/>
              <a:t>Affirmation: the shepherds tell everyone about what they’ve seen and heard</a:t>
            </a:r>
          </a:p>
          <a:p>
            <a:r>
              <a:rPr lang="en-GB" sz="3200" dirty="0"/>
              <a:t>Adoration: The shepherds praise and worship God</a:t>
            </a:r>
          </a:p>
        </p:txBody>
      </p:sp>
    </p:spTree>
    <p:extLst>
      <p:ext uri="{BB962C8B-B14F-4D97-AF65-F5344CB8AC3E}">
        <p14:creationId xmlns:p14="http://schemas.microsoft.com/office/powerpoint/2010/main" val="4037773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TotalTime>
  <Words>1216</Words>
  <Application>Microsoft Office PowerPoint</Application>
  <PresentationFormat>Widescreen</PresentationFormat>
  <Paragraphs>38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Courier New</vt:lpstr>
      <vt:lpstr>system-ui</vt:lpstr>
      <vt:lpstr>Office Theme</vt:lpstr>
      <vt:lpstr>Advent: some final points</vt:lpstr>
      <vt:lpstr>PowerPoint Presentation</vt:lpstr>
      <vt:lpstr>Call the midwife!</vt:lpstr>
      <vt:lpstr>PowerPoint Presentation</vt:lpstr>
      <vt:lpstr>The shepherds</vt:lpstr>
      <vt:lpstr>PowerPoint Presentation</vt:lpstr>
      <vt:lpstr>Angel appeared and spoke to the shepherds</vt:lpstr>
      <vt:lpstr>PowerPoint Presentation</vt:lpstr>
      <vt:lpstr>PowerPoint Presentation</vt:lpstr>
      <vt:lpstr>PowerPoint Presentation</vt:lpstr>
      <vt:lpstr>The Magi Visit the Messiah Matthew 2</vt:lpstr>
      <vt:lpstr>PowerPoint Presentation</vt:lpstr>
      <vt:lpstr>PowerPoint Presentation</vt:lpstr>
      <vt:lpstr>Simeon and Anna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Luton Tony</dc:creator>
  <cp:lastModifiedBy>Luton Tony</cp:lastModifiedBy>
  <cp:revision>6</cp:revision>
  <dcterms:created xsi:type="dcterms:W3CDTF">2024-12-28T13:03:21Z</dcterms:created>
  <dcterms:modified xsi:type="dcterms:W3CDTF">2024-12-29T12:19:25Z</dcterms:modified>
</cp:coreProperties>
</file>