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4"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8C08A-0273-315A-E59C-130D6B890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A5CCB11-922A-B94D-2E56-51448D5B5F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F6EEB57-F854-EF2C-8F75-3C5AE3D00E7D}"/>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E8F84F09-C8D9-197A-8247-034AB52432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92BC76-9698-5367-2530-0BD594BEA21A}"/>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80843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23E82-139D-45C9-A1D5-731F69E4ADD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B7C10B-190F-7FEC-67A4-2ADB1E48F8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E94008-1FBD-4D13-DC4C-3BAC81F85B6A}"/>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B0C04BDA-0B09-E691-AC47-7717F9792C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CCE23A-EA2B-63E4-A251-D3F55E355458}"/>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2158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BF6C31-DBE0-BC77-0FB1-3D2112B864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708411-9B14-390D-034A-BF42657025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D6344F-D9DB-E4D3-03CC-EDCDB3943C6F}"/>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9DED7731-41A1-02C7-6B0B-B8E5A78124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62A23B-A339-1657-3A68-C1EA96926220}"/>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1554818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9DCE3-8029-9EF8-7CC0-7AE8B7E238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52678B-34A1-300E-0D8A-1937C59107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F195D6-0CCF-F50F-70A0-6D9659994051}"/>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2B808F9E-673D-A19A-1A05-15B0DD5105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4545B7-6797-6657-D8DF-FBBC3ACECB3F}"/>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2936303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149E1-9680-D646-5258-2E5E2CB1FA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834EC24-65D1-E6FA-0928-25FE618DBB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D1416C-3517-613D-B6F6-1DCB47CA4815}"/>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0F8169DF-F776-51C2-4802-67FB1EF729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215772-27E9-7C12-740E-6EF70E98C46E}"/>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640745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25CD3-3308-B9CC-614C-85C8EB9C8A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B0DE1E-68C5-F4C8-EDA6-25598E47A1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B76DD4-1BBC-1205-DFB1-AC0BE4CE67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C78689-6963-8653-3092-0FA9E12629C3}"/>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6" name="Footer Placeholder 5">
            <a:extLst>
              <a:ext uri="{FF2B5EF4-FFF2-40B4-BE49-F238E27FC236}">
                <a16:creationId xmlns:a16="http://schemas.microsoft.com/office/drawing/2014/main" id="{54FFB9AC-63E1-7430-A06D-A6BCAF53FB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8E61AD-23A7-B6BD-70D8-B26DED26C17D}"/>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647942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13D57-43E1-0526-616C-6E3E62A8FD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662AFB-B1A3-7C30-7139-3C2E0802E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BC8270-660F-360F-7B71-7784789888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D1FDDC5-6E1E-FA07-34C5-CAF3C22F11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26F9F3-1571-D12B-7CA1-A3D05D7FF6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167958-8E51-723A-CBFD-72482F480161}"/>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8" name="Footer Placeholder 7">
            <a:extLst>
              <a:ext uri="{FF2B5EF4-FFF2-40B4-BE49-F238E27FC236}">
                <a16:creationId xmlns:a16="http://schemas.microsoft.com/office/drawing/2014/main" id="{C78EA0B6-5055-3F39-3311-5C1A4CD8FC0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07052-7DFE-E29D-9F56-92D1E56607C6}"/>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574565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1195F-21EF-A9E8-F144-6509522C494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B64A68F-ECC6-1957-A427-DC5608BF3836}"/>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4" name="Footer Placeholder 3">
            <a:extLst>
              <a:ext uri="{FF2B5EF4-FFF2-40B4-BE49-F238E27FC236}">
                <a16:creationId xmlns:a16="http://schemas.microsoft.com/office/drawing/2014/main" id="{71998A8A-31C4-BC9D-5277-9F06B943CF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F6DF86-AA23-B5EF-CD06-8AE9E887B615}"/>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332054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530D23-451F-FAEB-8029-92D429BCE403}"/>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3" name="Footer Placeholder 2">
            <a:extLst>
              <a:ext uri="{FF2B5EF4-FFF2-40B4-BE49-F238E27FC236}">
                <a16:creationId xmlns:a16="http://schemas.microsoft.com/office/drawing/2014/main" id="{53243C22-3075-CAB1-57A6-A5E242F058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6E5A42-41FB-0290-5D5A-9211ECF6DA78}"/>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3968410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DAC44-FB44-0A4B-A972-2981FFA4C4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B91959F-7D0D-4588-7312-B9737961E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826CE6D-8151-8392-A4E6-6AAA2947D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099678-A92B-5714-E8D0-7210CB5EE87D}"/>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6" name="Footer Placeholder 5">
            <a:extLst>
              <a:ext uri="{FF2B5EF4-FFF2-40B4-BE49-F238E27FC236}">
                <a16:creationId xmlns:a16="http://schemas.microsoft.com/office/drawing/2014/main" id="{66006114-F62E-E292-0981-1544BDF73A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A17321-606B-A1EB-F616-1A513BD427C3}"/>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1537518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5D7A5-40C8-8E78-87B0-FD44EEF149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4774269-970F-F2FB-04D7-3E407ADA7A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F13C576-8174-CE15-E8C9-2EC396F165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2269B0-E6D6-B90A-1F46-07CF3DAEE065}"/>
              </a:ext>
            </a:extLst>
          </p:cNvPr>
          <p:cNvSpPr>
            <a:spLocks noGrp="1"/>
          </p:cNvSpPr>
          <p:nvPr>
            <p:ph type="dt" sz="half" idx="10"/>
          </p:nvPr>
        </p:nvSpPr>
        <p:spPr/>
        <p:txBody>
          <a:bodyPr/>
          <a:lstStyle/>
          <a:p>
            <a:fld id="{148F80B9-6C39-4C67-A32B-A5828959D8C0}" type="datetimeFigureOut">
              <a:rPr lang="en-GB" smtClean="0"/>
              <a:t>12/07/2025</a:t>
            </a:fld>
            <a:endParaRPr lang="en-GB"/>
          </a:p>
        </p:txBody>
      </p:sp>
      <p:sp>
        <p:nvSpPr>
          <p:cNvPr id="6" name="Footer Placeholder 5">
            <a:extLst>
              <a:ext uri="{FF2B5EF4-FFF2-40B4-BE49-F238E27FC236}">
                <a16:creationId xmlns:a16="http://schemas.microsoft.com/office/drawing/2014/main" id="{C38AC0C3-2EB8-6FBA-55F7-F7525AFAF1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1A5356-578E-C1E2-992C-B734BAC460BB}"/>
              </a:ext>
            </a:extLst>
          </p:cNvPr>
          <p:cNvSpPr>
            <a:spLocks noGrp="1"/>
          </p:cNvSpPr>
          <p:nvPr>
            <p:ph type="sldNum" sz="quarter" idx="12"/>
          </p:nvPr>
        </p:nvSpPr>
        <p:spPr/>
        <p:txBody>
          <a:bodyPr/>
          <a:lstStyle/>
          <a:p>
            <a:fld id="{DC4ED96E-C3AD-4060-9E30-B3FD81D273EF}" type="slidenum">
              <a:rPr lang="en-GB" smtClean="0"/>
              <a:t>‹#›</a:t>
            </a:fld>
            <a:endParaRPr lang="en-GB"/>
          </a:p>
        </p:txBody>
      </p:sp>
    </p:spTree>
    <p:extLst>
      <p:ext uri="{BB962C8B-B14F-4D97-AF65-F5344CB8AC3E}">
        <p14:creationId xmlns:p14="http://schemas.microsoft.com/office/powerpoint/2010/main" val="361200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E7C13D-07F7-C09F-7384-A6D0AE1B86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C53155-EBF2-AEAC-9319-0CC29571F6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B42D71-53B9-681C-A517-450AA8883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8F80B9-6C39-4C67-A32B-A5828959D8C0}" type="datetimeFigureOut">
              <a:rPr lang="en-GB" smtClean="0"/>
              <a:t>12/07/2025</a:t>
            </a:fld>
            <a:endParaRPr lang="en-GB"/>
          </a:p>
        </p:txBody>
      </p:sp>
      <p:sp>
        <p:nvSpPr>
          <p:cNvPr id="5" name="Footer Placeholder 4">
            <a:extLst>
              <a:ext uri="{FF2B5EF4-FFF2-40B4-BE49-F238E27FC236}">
                <a16:creationId xmlns:a16="http://schemas.microsoft.com/office/drawing/2014/main" id="{5908A235-3C5A-C175-FB48-36961E08ED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288C8CE-24BC-4222-A0AA-465F7712A7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D96E-C3AD-4060-9E30-B3FD81D273EF}" type="slidenum">
              <a:rPr lang="en-GB" smtClean="0"/>
              <a:t>‹#›</a:t>
            </a:fld>
            <a:endParaRPr lang="en-GB"/>
          </a:p>
        </p:txBody>
      </p:sp>
    </p:spTree>
    <p:extLst>
      <p:ext uri="{BB962C8B-B14F-4D97-AF65-F5344CB8AC3E}">
        <p14:creationId xmlns:p14="http://schemas.microsoft.com/office/powerpoint/2010/main" val="1834172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Matthew%2016&amp;version=NIV#fen-NIV-23698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2D327-C289-7010-3D15-7D147AD61C72}"/>
              </a:ext>
            </a:extLst>
          </p:cNvPr>
          <p:cNvSpPr>
            <a:spLocks noGrp="1"/>
          </p:cNvSpPr>
          <p:nvPr>
            <p:ph type="ctrTitle"/>
          </p:nvPr>
        </p:nvSpPr>
        <p:spPr/>
        <p:txBody>
          <a:bodyPr/>
          <a:lstStyle/>
          <a:p>
            <a:r>
              <a:rPr lang="en-GB" dirty="0"/>
              <a:t>Kingdom Culture</a:t>
            </a:r>
          </a:p>
        </p:txBody>
      </p:sp>
      <p:sp>
        <p:nvSpPr>
          <p:cNvPr id="3" name="Subtitle 2">
            <a:extLst>
              <a:ext uri="{FF2B5EF4-FFF2-40B4-BE49-F238E27FC236}">
                <a16:creationId xmlns:a16="http://schemas.microsoft.com/office/drawing/2014/main" id="{B447DC26-2055-81B9-2489-2086BAB02F08}"/>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979413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BFDA1-E0B6-1562-9298-CD7DF8BEC7DF}"/>
              </a:ext>
            </a:extLst>
          </p:cNvPr>
          <p:cNvSpPr>
            <a:spLocks noGrp="1"/>
          </p:cNvSpPr>
          <p:nvPr>
            <p:ph type="title"/>
          </p:nvPr>
        </p:nvSpPr>
        <p:spPr/>
        <p:txBody>
          <a:bodyPr/>
          <a:lstStyle/>
          <a:p>
            <a:r>
              <a:rPr lang="en-GB" dirty="0"/>
              <a:t>Definition of Culture</a:t>
            </a:r>
          </a:p>
        </p:txBody>
      </p:sp>
      <p:sp>
        <p:nvSpPr>
          <p:cNvPr id="3" name="Content Placeholder 2">
            <a:extLst>
              <a:ext uri="{FF2B5EF4-FFF2-40B4-BE49-F238E27FC236}">
                <a16:creationId xmlns:a16="http://schemas.microsoft.com/office/drawing/2014/main" id="{06186345-9ED7-BAB5-F6E5-0A864F092933}"/>
              </a:ext>
            </a:extLst>
          </p:cNvPr>
          <p:cNvSpPr>
            <a:spLocks noGrp="1"/>
          </p:cNvSpPr>
          <p:nvPr>
            <p:ph idx="1"/>
          </p:nvPr>
        </p:nvSpPr>
        <p:spPr/>
        <p:txBody>
          <a:bodyPr>
            <a:normAutofit lnSpcReduction="10000"/>
          </a:bodyPr>
          <a:lstStyle/>
          <a:p>
            <a:pPr fontAlgn="ctr"/>
            <a:r>
              <a:rPr lang="en-GB" sz="4000" dirty="0"/>
              <a:t>Culture refers to the shared beliefs, values, practices, and social behaviours of a group of people, encompassing everything from their language and arts to their traditions and social structures. It shapes how people understand the world, interact with each other, and define their identities. </a:t>
            </a:r>
          </a:p>
          <a:p>
            <a:pPr marL="0" indent="0">
              <a:buNone/>
            </a:pPr>
            <a:br>
              <a:rPr lang="en-GB" dirty="0"/>
            </a:br>
            <a:endParaRPr lang="en-GB" dirty="0"/>
          </a:p>
        </p:txBody>
      </p:sp>
    </p:spTree>
    <p:extLst>
      <p:ext uri="{BB962C8B-B14F-4D97-AF65-F5344CB8AC3E}">
        <p14:creationId xmlns:p14="http://schemas.microsoft.com/office/powerpoint/2010/main" val="167621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7764D-97F9-2E58-7969-B58F86A67714}"/>
              </a:ext>
            </a:extLst>
          </p:cNvPr>
          <p:cNvSpPr>
            <a:spLocks noGrp="1"/>
          </p:cNvSpPr>
          <p:nvPr>
            <p:ph type="title"/>
          </p:nvPr>
        </p:nvSpPr>
        <p:spPr>
          <a:xfrm>
            <a:off x="1119554" y="500062"/>
            <a:ext cx="10515600" cy="1325563"/>
          </a:xfrm>
        </p:spPr>
        <p:txBody>
          <a:bodyPr/>
          <a:lstStyle/>
          <a:p>
            <a:endParaRPr lang="en-GB" dirty="0"/>
          </a:p>
        </p:txBody>
      </p:sp>
      <p:sp>
        <p:nvSpPr>
          <p:cNvPr id="3" name="Content Placeholder 2">
            <a:extLst>
              <a:ext uri="{FF2B5EF4-FFF2-40B4-BE49-F238E27FC236}">
                <a16:creationId xmlns:a16="http://schemas.microsoft.com/office/drawing/2014/main" id="{F65AFC04-651A-5E45-15BE-485BED30BA1C}"/>
              </a:ext>
            </a:extLst>
          </p:cNvPr>
          <p:cNvSpPr>
            <a:spLocks noGrp="1"/>
          </p:cNvSpPr>
          <p:nvPr>
            <p:ph idx="1"/>
          </p:nvPr>
        </p:nvSpPr>
        <p:spPr/>
        <p:txBody>
          <a:bodyPr>
            <a:normAutofit/>
          </a:bodyPr>
          <a:lstStyle/>
          <a:p>
            <a:r>
              <a:rPr lang="en-GB" sz="4000" dirty="0"/>
              <a:t>Jesus went throughout Galilee, teaching in their synagogues, proclaiming the good news of the kingdom, and healing every disease and sickness among the people.(Matthew 4:23)</a:t>
            </a:r>
          </a:p>
          <a:p>
            <a:r>
              <a:rPr lang="en-GB" sz="4000" dirty="0"/>
              <a:t>Then they gathered around him and asked him, “Lord, are you at this time going to restore the kingdom to Israel?”	(Acts 1:6)</a:t>
            </a:r>
          </a:p>
        </p:txBody>
      </p:sp>
    </p:spTree>
    <p:extLst>
      <p:ext uri="{BB962C8B-B14F-4D97-AF65-F5344CB8AC3E}">
        <p14:creationId xmlns:p14="http://schemas.microsoft.com/office/powerpoint/2010/main" val="3608146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F6B4-E9EC-4F7C-AFF9-747B7DFE3C8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13BA508-E879-71EC-522E-C45996DFAD1C}"/>
              </a:ext>
            </a:extLst>
          </p:cNvPr>
          <p:cNvSpPr>
            <a:spLocks noGrp="1"/>
          </p:cNvSpPr>
          <p:nvPr>
            <p:ph idx="1"/>
          </p:nvPr>
        </p:nvSpPr>
        <p:spPr/>
        <p:txBody>
          <a:bodyPr>
            <a:normAutofit/>
          </a:bodyPr>
          <a:lstStyle/>
          <a:p>
            <a:r>
              <a:rPr lang="en-GB" sz="3600" b="1" baseline="30000" dirty="0"/>
              <a:t> </a:t>
            </a:r>
            <a:r>
              <a:rPr lang="en-GB" sz="3600" dirty="0"/>
              <a:t>Once, on being asked by the Pharisees when the kingdom of God would come, Jesus replied, “The coming of the kingdom of God is not something that can be observed, nor will people say, ‘Here it is,’ or ‘There it is,’ because the kingdom of God is in your midst.”(Luke 17:20-21)</a:t>
            </a:r>
            <a:r>
              <a:rPr lang="en-GB" sz="3600" baseline="30000" dirty="0"/>
              <a:t>				</a:t>
            </a:r>
            <a:endParaRPr lang="en-GB" sz="3200" dirty="0"/>
          </a:p>
        </p:txBody>
      </p:sp>
    </p:spTree>
    <p:extLst>
      <p:ext uri="{BB962C8B-B14F-4D97-AF65-F5344CB8AC3E}">
        <p14:creationId xmlns:p14="http://schemas.microsoft.com/office/powerpoint/2010/main" val="166403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546A4-9021-6E89-4E7B-EF134309CF7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F155142-CF8C-DA3F-36E2-B524DED08B56}"/>
              </a:ext>
            </a:extLst>
          </p:cNvPr>
          <p:cNvSpPr>
            <a:spLocks noGrp="1"/>
          </p:cNvSpPr>
          <p:nvPr>
            <p:ph idx="1"/>
          </p:nvPr>
        </p:nvSpPr>
        <p:spPr/>
        <p:txBody>
          <a:bodyPr>
            <a:normAutofit/>
          </a:bodyPr>
          <a:lstStyle/>
          <a:p>
            <a:r>
              <a:rPr lang="en-GB" sz="4000" dirty="0"/>
              <a:t>For he has rescued us from the dominion of darkness and brought us into the kingdom of the Son he loves.  (Colossians 1:13)</a:t>
            </a:r>
            <a:r>
              <a:rPr lang="en-GB" dirty="0"/>
              <a:t> </a:t>
            </a:r>
          </a:p>
          <a:p>
            <a:r>
              <a:rPr lang="en-GB" sz="4000" dirty="0"/>
              <a:t>For the kingdom of God is not a matter of eating and drinking, but of righteousness, peace and joy in the Holy Spirit (Romans 14:17)</a:t>
            </a:r>
          </a:p>
          <a:p>
            <a:endParaRPr lang="en-GB" sz="4000" dirty="0"/>
          </a:p>
        </p:txBody>
      </p:sp>
    </p:spTree>
    <p:extLst>
      <p:ext uri="{BB962C8B-B14F-4D97-AF65-F5344CB8AC3E}">
        <p14:creationId xmlns:p14="http://schemas.microsoft.com/office/powerpoint/2010/main" val="201320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1EAA-A41A-E29D-0FC7-1604877B01B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00EFC7A-946E-8D9E-BCAB-DA72520231E9}"/>
              </a:ext>
            </a:extLst>
          </p:cNvPr>
          <p:cNvSpPr>
            <a:spLocks noGrp="1"/>
          </p:cNvSpPr>
          <p:nvPr>
            <p:ph idx="1"/>
          </p:nvPr>
        </p:nvSpPr>
        <p:spPr/>
        <p:txBody>
          <a:bodyPr>
            <a:normAutofit/>
          </a:bodyPr>
          <a:lstStyle/>
          <a:p>
            <a:r>
              <a:rPr lang="en-GB" sz="4000" dirty="0"/>
              <a:t>Jesus said, “My kingdom is not of this world. If it were, my servants would fight to prevent my arrest by the Jewish leaders. But now my kingdom is from another place.” (John 18:36)</a:t>
            </a:r>
          </a:p>
          <a:p>
            <a:endParaRPr lang="en-GB" sz="4000" dirty="0"/>
          </a:p>
          <a:p>
            <a:endParaRPr lang="en-GB" sz="4000" dirty="0"/>
          </a:p>
        </p:txBody>
      </p:sp>
    </p:spTree>
    <p:extLst>
      <p:ext uri="{BB962C8B-B14F-4D97-AF65-F5344CB8AC3E}">
        <p14:creationId xmlns:p14="http://schemas.microsoft.com/office/powerpoint/2010/main" val="3791051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0189E-E5AB-DD7D-78F4-026D9B64E550}"/>
              </a:ext>
            </a:extLst>
          </p:cNvPr>
          <p:cNvSpPr>
            <a:spLocks noGrp="1"/>
          </p:cNvSpPr>
          <p:nvPr>
            <p:ph type="title"/>
          </p:nvPr>
        </p:nvSpPr>
        <p:spPr/>
        <p:txBody>
          <a:bodyPr/>
          <a:lstStyle/>
          <a:p>
            <a:r>
              <a:rPr lang="en-GB" b="1" dirty="0"/>
              <a:t>Kingdom culture v Western culture</a:t>
            </a:r>
          </a:p>
        </p:txBody>
      </p:sp>
      <p:sp>
        <p:nvSpPr>
          <p:cNvPr id="3" name="Text Placeholder 2">
            <a:extLst>
              <a:ext uri="{FF2B5EF4-FFF2-40B4-BE49-F238E27FC236}">
                <a16:creationId xmlns:a16="http://schemas.microsoft.com/office/drawing/2014/main" id="{F14A0D11-8721-76E4-18C6-00FF55500C95}"/>
              </a:ext>
            </a:extLst>
          </p:cNvPr>
          <p:cNvSpPr>
            <a:spLocks noGrp="1"/>
          </p:cNvSpPr>
          <p:nvPr>
            <p:ph type="body" idx="1"/>
          </p:nvPr>
        </p:nvSpPr>
        <p:spPr/>
        <p:txBody>
          <a:bodyPr>
            <a:noAutofit/>
          </a:bodyPr>
          <a:lstStyle/>
          <a:p>
            <a:r>
              <a:rPr lang="en-GB" sz="3200" dirty="0"/>
              <a:t>Kingdom Culture				</a:t>
            </a:r>
          </a:p>
        </p:txBody>
      </p:sp>
      <p:sp>
        <p:nvSpPr>
          <p:cNvPr id="4" name="Content Placeholder 3">
            <a:extLst>
              <a:ext uri="{FF2B5EF4-FFF2-40B4-BE49-F238E27FC236}">
                <a16:creationId xmlns:a16="http://schemas.microsoft.com/office/drawing/2014/main" id="{FC304EE4-0E6B-1741-6A43-E4DA1F96E452}"/>
              </a:ext>
            </a:extLst>
          </p:cNvPr>
          <p:cNvSpPr>
            <a:spLocks noGrp="1"/>
          </p:cNvSpPr>
          <p:nvPr>
            <p:ph sz="half" idx="2"/>
          </p:nvPr>
        </p:nvSpPr>
        <p:spPr/>
        <p:txBody>
          <a:bodyPr>
            <a:normAutofit fontScale="92500" lnSpcReduction="10000"/>
          </a:bodyPr>
          <a:lstStyle/>
          <a:p>
            <a:r>
              <a:rPr lang="en-GB" sz="3200" dirty="0"/>
              <a:t>God reigns	</a:t>
            </a:r>
          </a:p>
          <a:p>
            <a:r>
              <a:rPr lang="en-GB" sz="3200" dirty="0"/>
              <a:t>Self-denial: deny yourself, take up your cross and follow me</a:t>
            </a:r>
          </a:p>
          <a:p>
            <a:r>
              <a:rPr lang="en-GB" sz="3200" dirty="0"/>
              <a:t>Humility</a:t>
            </a:r>
          </a:p>
          <a:p>
            <a:r>
              <a:rPr lang="en-GB" sz="3200" dirty="0"/>
              <a:t>Grace and forgiveness</a:t>
            </a:r>
          </a:p>
          <a:p>
            <a:r>
              <a:rPr lang="en-GB" sz="3200" dirty="0"/>
              <a:t>Community and sacrifice				</a:t>
            </a:r>
            <a:r>
              <a:rPr lang="en-GB" dirty="0"/>
              <a:t>	</a:t>
            </a:r>
            <a:r>
              <a:rPr lang="en-GB"/>
              <a:t>	</a:t>
            </a:r>
            <a:r>
              <a:rPr lang="en-GB" dirty="0"/>
              <a:t>			</a:t>
            </a:r>
          </a:p>
        </p:txBody>
      </p:sp>
      <p:sp>
        <p:nvSpPr>
          <p:cNvPr id="6" name="Content Placeholder 5">
            <a:extLst>
              <a:ext uri="{FF2B5EF4-FFF2-40B4-BE49-F238E27FC236}">
                <a16:creationId xmlns:a16="http://schemas.microsoft.com/office/drawing/2014/main" id="{3C0839B5-FB93-A05B-2BD7-6825623E6312}"/>
              </a:ext>
            </a:extLst>
          </p:cNvPr>
          <p:cNvSpPr>
            <a:spLocks noGrp="1"/>
          </p:cNvSpPr>
          <p:nvPr>
            <p:ph sz="quarter" idx="4"/>
          </p:nvPr>
        </p:nvSpPr>
        <p:spPr/>
        <p:txBody>
          <a:bodyPr>
            <a:normAutofit fontScale="92500" lnSpcReduction="10000"/>
          </a:bodyPr>
          <a:lstStyle/>
          <a:p>
            <a:r>
              <a:rPr lang="en-GB" sz="3200" dirty="0"/>
              <a:t>I reign</a:t>
            </a:r>
          </a:p>
          <a:p>
            <a:r>
              <a:rPr lang="en-GB" sz="3200" dirty="0"/>
              <a:t>Self-fulfilment: be true to yourself; follow your dreams</a:t>
            </a:r>
          </a:p>
          <a:p>
            <a:r>
              <a:rPr lang="en-GB" sz="3200" dirty="0"/>
              <a:t>Status</a:t>
            </a:r>
          </a:p>
          <a:p>
            <a:r>
              <a:rPr lang="en-GB" sz="3200" dirty="0"/>
              <a:t>Cancel culture</a:t>
            </a:r>
          </a:p>
          <a:p>
            <a:r>
              <a:rPr lang="en-GB" sz="3200" dirty="0"/>
              <a:t>individualism</a:t>
            </a:r>
          </a:p>
        </p:txBody>
      </p:sp>
      <p:sp>
        <p:nvSpPr>
          <p:cNvPr id="8" name="Text Placeholder 7">
            <a:extLst>
              <a:ext uri="{FF2B5EF4-FFF2-40B4-BE49-F238E27FC236}">
                <a16:creationId xmlns:a16="http://schemas.microsoft.com/office/drawing/2014/main" id="{829806A2-1BFF-E1B2-A361-DEE9E941570D}"/>
              </a:ext>
            </a:extLst>
          </p:cNvPr>
          <p:cNvSpPr>
            <a:spLocks noGrp="1"/>
          </p:cNvSpPr>
          <p:nvPr>
            <p:ph type="body" sz="quarter" idx="3"/>
          </p:nvPr>
        </p:nvSpPr>
        <p:spPr/>
        <p:txBody>
          <a:bodyPr>
            <a:normAutofit fontScale="92500" lnSpcReduction="20000"/>
          </a:bodyPr>
          <a:lstStyle/>
          <a:p>
            <a:endParaRPr lang="en-GB" dirty="0"/>
          </a:p>
          <a:p>
            <a:r>
              <a:rPr lang="en-GB" sz="3200" dirty="0"/>
              <a:t>Our Culture</a:t>
            </a:r>
          </a:p>
          <a:p>
            <a:endParaRPr lang="en-GB" dirty="0"/>
          </a:p>
        </p:txBody>
      </p:sp>
    </p:spTree>
    <p:extLst>
      <p:ext uri="{BB962C8B-B14F-4D97-AF65-F5344CB8AC3E}">
        <p14:creationId xmlns:p14="http://schemas.microsoft.com/office/powerpoint/2010/main" val="2390740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fade">
                                      <p:cBhvr>
                                        <p:cTn id="32" dur="5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fade">
                                      <p:cBhvr>
                                        <p:cTn id="37" dur="5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fade">
                                      <p:cBhvr>
                                        <p:cTn id="42" dur="500"/>
                                        <p:tgtEl>
                                          <p:spTgt spid="4">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animEffect transition="in" filter="fade">
                                      <p:cBhvr>
                                        <p:cTn id="47" dur="500"/>
                                        <p:tgtEl>
                                          <p:spTgt spid="6">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fade">
                                      <p:cBhvr>
                                        <p:cTn id="52" dur="500"/>
                                        <p:tgtEl>
                                          <p:spTgt spid="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Effect transition="in" filter="fade">
                                      <p:cBhvr>
                                        <p:cTn id="57" dur="500"/>
                                        <p:tgtEl>
                                          <p:spTgt spid="6">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fade">
                                      <p:cBhvr>
                                        <p:cTn id="62" dur="500"/>
                                        <p:tgtEl>
                                          <p:spTgt spid="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
                                            <p:txEl>
                                              <p:pRg st="4" end="4"/>
                                            </p:txEl>
                                          </p:spTgt>
                                        </p:tgtEl>
                                        <p:attrNameLst>
                                          <p:attrName>style.visibility</p:attrName>
                                        </p:attrNameLst>
                                      </p:cBhvr>
                                      <p:to>
                                        <p:strVal val="visible"/>
                                      </p:to>
                                    </p:set>
                                    <p:animEffect transition="in" filter="fade">
                                      <p:cBhvr>
                                        <p:cTn id="6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2588D-E22E-1BFB-F05A-3006D9DE9E1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E72FC9C-BD6F-ED4D-826A-0A35D1AF4866}"/>
              </a:ext>
            </a:extLst>
          </p:cNvPr>
          <p:cNvSpPr>
            <a:spLocks noGrp="1"/>
          </p:cNvSpPr>
          <p:nvPr>
            <p:ph idx="1"/>
          </p:nvPr>
        </p:nvSpPr>
        <p:spPr/>
        <p:txBody>
          <a:bodyPr>
            <a:normAutofit/>
          </a:bodyPr>
          <a:lstStyle/>
          <a:p>
            <a:r>
              <a:rPr lang="en-GB" sz="4000" dirty="0"/>
              <a:t>For the kingdom of God is not a matter of eating and drinking, but of righteousness, peace and joy in the Holy Spirit, (Romans 14:17-20)</a:t>
            </a:r>
          </a:p>
        </p:txBody>
      </p:sp>
    </p:spTree>
    <p:extLst>
      <p:ext uri="{BB962C8B-B14F-4D97-AF65-F5344CB8AC3E}">
        <p14:creationId xmlns:p14="http://schemas.microsoft.com/office/powerpoint/2010/main" val="3270907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CB261-B58F-1BC5-E24B-22AB08720DF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C07FB70-5CE8-5C7E-C802-2246E5C8B8DB}"/>
              </a:ext>
            </a:extLst>
          </p:cNvPr>
          <p:cNvSpPr>
            <a:spLocks noGrp="1"/>
          </p:cNvSpPr>
          <p:nvPr>
            <p:ph idx="1"/>
          </p:nvPr>
        </p:nvSpPr>
        <p:spPr/>
        <p:txBody>
          <a:bodyPr>
            <a:normAutofit/>
          </a:bodyPr>
          <a:lstStyle/>
          <a:p>
            <a:r>
              <a:rPr lang="en-GB" sz="4000" dirty="0"/>
              <a:t>“Whoever wants to be my disciple must deny themselves and take up their cross and follow me. For whoever wants to save their life</a:t>
            </a:r>
            <a:r>
              <a:rPr lang="en-GB" sz="4000" baseline="30000" dirty="0"/>
              <a:t>[</a:t>
            </a:r>
            <a:r>
              <a:rPr lang="en-GB" sz="4000" baseline="30000" dirty="0">
                <a:hlinkClick r:id="rId2" tooltip="See footnote f"/>
              </a:rPr>
              <a:t>f</a:t>
            </a:r>
            <a:r>
              <a:rPr lang="en-GB" sz="4000" baseline="30000" dirty="0"/>
              <a:t>]</a:t>
            </a:r>
            <a:r>
              <a:rPr lang="en-GB" sz="4000" dirty="0"/>
              <a:t> will lose it, but whoever loses their life for me will find it. What good will it be for someone to gain the whole world, yet forfeit their soul?	(Matthew 16:24-26) </a:t>
            </a:r>
          </a:p>
        </p:txBody>
      </p:sp>
    </p:spTree>
    <p:extLst>
      <p:ext uri="{BB962C8B-B14F-4D97-AF65-F5344CB8AC3E}">
        <p14:creationId xmlns:p14="http://schemas.microsoft.com/office/powerpoint/2010/main" val="611920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442</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Kingdom Culture</vt:lpstr>
      <vt:lpstr>Definition of Culture</vt:lpstr>
      <vt:lpstr>PowerPoint Presentation</vt:lpstr>
      <vt:lpstr>PowerPoint Presentation</vt:lpstr>
      <vt:lpstr>PowerPoint Presentation</vt:lpstr>
      <vt:lpstr>PowerPoint Presentation</vt:lpstr>
      <vt:lpstr>Kingdom culture v Western culture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1</cp:revision>
  <dcterms:created xsi:type="dcterms:W3CDTF">2025-07-12T16:25:32Z</dcterms:created>
  <dcterms:modified xsi:type="dcterms:W3CDTF">2025-07-12T17:26:37Z</dcterms:modified>
</cp:coreProperties>
</file>