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sldIdLst>
    <p:sldId id="310" r:id="rId7"/>
    <p:sldId id="384" r:id="rId8"/>
    <p:sldId id="400" r:id="rId9"/>
    <p:sldId id="399" r:id="rId10"/>
    <p:sldId id="392" r:id="rId11"/>
    <p:sldId id="385" r:id="rId12"/>
    <p:sldId id="394" r:id="rId13"/>
    <p:sldId id="390" r:id="rId14"/>
    <p:sldId id="387" r:id="rId15"/>
    <p:sldId id="391" r:id="rId16"/>
    <p:sldId id="270" r:id="rId17"/>
    <p:sldId id="300" r:id="rId18"/>
    <p:sldId id="288" r:id="rId19"/>
    <p:sldId id="305" r:id="rId20"/>
    <p:sldId id="348" r:id="rId21"/>
    <p:sldId id="350" r:id="rId22"/>
    <p:sldId id="349" r:id="rId23"/>
    <p:sldId id="351" r:id="rId24"/>
    <p:sldId id="352" r:id="rId25"/>
    <p:sldId id="353" r:id="rId26"/>
    <p:sldId id="354" r:id="rId27"/>
    <p:sldId id="364" r:id="rId28"/>
    <p:sldId id="371" r:id="rId29"/>
    <p:sldId id="365" r:id="rId30"/>
    <p:sldId id="379" r:id="rId31"/>
    <p:sldId id="372" r:id="rId32"/>
    <p:sldId id="368" r:id="rId33"/>
    <p:sldId id="373" r:id="rId34"/>
    <p:sldId id="377" r:id="rId35"/>
    <p:sldId id="367" r:id="rId36"/>
    <p:sldId id="376" r:id="rId37"/>
    <p:sldId id="378" r:id="rId38"/>
    <p:sldId id="374" r:id="rId39"/>
    <p:sldId id="358" r:id="rId40"/>
    <p:sldId id="359" r:id="rId41"/>
    <p:sldId id="274" r:id="rId42"/>
    <p:sldId id="401" r:id="rId43"/>
    <p:sldId id="256" r:id="rId44"/>
    <p:sldId id="307" r:id="rId45"/>
    <p:sldId id="309" r:id="rId46"/>
    <p:sldId id="395" r:id="rId47"/>
    <p:sldId id="301" r:id="rId48"/>
    <p:sldId id="396" r:id="rId49"/>
    <p:sldId id="299" r:id="rId50"/>
    <p:sldId id="302" r:id="rId51"/>
    <p:sldId id="322" r:id="rId52"/>
    <p:sldId id="397" r:id="rId53"/>
    <p:sldId id="303" r:id="rId54"/>
    <p:sldId id="327" r:id="rId55"/>
    <p:sldId id="262" r:id="rId56"/>
    <p:sldId id="323" r:id="rId57"/>
    <p:sldId id="398" r:id="rId58"/>
    <p:sldId id="321" r:id="rId59"/>
    <p:sldId id="329" r:id="rId60"/>
    <p:sldId id="316" r:id="rId61"/>
    <p:sldId id="36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4" d="100"/>
          <a:sy n="84" d="100"/>
        </p:scale>
        <p:origin x="9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2EFE-BE57-43B2-A73D-D1AF986562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10B56A-01CF-4EAB-A04C-8F23A55AA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C9759C-7282-4789-9104-C766CCD6E1A6}"/>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5" name="Footer Placeholder 4">
            <a:extLst>
              <a:ext uri="{FF2B5EF4-FFF2-40B4-BE49-F238E27FC236}">
                <a16:creationId xmlns:a16="http://schemas.microsoft.com/office/drawing/2014/main" id="{0BBA2F23-D63D-45D4-95CA-D80BF19D9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17DD1F-107E-4650-B449-B78F27DEEAEA}"/>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2343690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C958-747B-4E16-9B28-CA75451329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AAE1ED-297A-418E-AF94-503B8DC81E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E3D5CC-FBC2-484A-8A92-A7FBA4AC594D}"/>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5" name="Footer Placeholder 4">
            <a:extLst>
              <a:ext uri="{FF2B5EF4-FFF2-40B4-BE49-F238E27FC236}">
                <a16:creationId xmlns:a16="http://schemas.microsoft.com/office/drawing/2014/main" id="{D799EEAB-A948-45F7-8DD0-9AE5AE2567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C42E76-D8F2-450E-A1E6-EEBAB48634E3}"/>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154251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ADF984-E097-42C8-9B5B-9259685720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FA3FD7-B6E5-4437-828A-E773E6BBD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9EC45D-E907-4AD2-9A4C-E54318E597FE}"/>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5" name="Footer Placeholder 4">
            <a:extLst>
              <a:ext uri="{FF2B5EF4-FFF2-40B4-BE49-F238E27FC236}">
                <a16:creationId xmlns:a16="http://schemas.microsoft.com/office/drawing/2014/main" id="{CC708BFB-D831-46CB-82E0-113137021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08666D-DDD9-485E-9289-35F0D09C5B16}"/>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21066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A6B30B-01CA-4151-A80C-CFB6C14AC697}"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3804076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6B30B-01CA-4151-A80C-CFB6C14AC697}"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3674175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A6B30B-01CA-4151-A80C-CFB6C14AC697}"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1630813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A6B30B-01CA-4151-A80C-CFB6C14AC697}"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118543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A6B30B-01CA-4151-A80C-CFB6C14AC697}" type="datetimeFigureOut">
              <a:rPr lang="en-GB" smtClean="0"/>
              <a:t>08/06/2026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1056243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A6B30B-01CA-4151-A80C-CFB6C14AC697}" type="datetimeFigureOut">
              <a:rPr lang="en-GB" smtClean="0"/>
              <a:t>08/06/2026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3017976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6B30B-01CA-4151-A80C-CFB6C14AC697}" type="datetimeFigureOut">
              <a:rPr lang="en-GB" smtClean="0"/>
              <a:t>08/06/2026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3741722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A6B30B-01CA-4151-A80C-CFB6C14AC697}"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318508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A6B8-36AC-4A62-B02B-FEB5006109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292CC2-0650-44EE-AC0A-F33169D51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B5553-0E08-464D-B2EC-E45E412B6E92}"/>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5" name="Footer Placeholder 4">
            <a:extLst>
              <a:ext uri="{FF2B5EF4-FFF2-40B4-BE49-F238E27FC236}">
                <a16:creationId xmlns:a16="http://schemas.microsoft.com/office/drawing/2014/main" id="{AF8E9DBF-DFE2-4580-B0D1-4A4987F227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3FCF13-A3A6-41DC-BE61-F4B7EBE99B92}"/>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600642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A6B30B-01CA-4151-A80C-CFB6C14AC697}" type="datetimeFigureOut">
              <a:rPr lang="en-GB" smtClean="0"/>
              <a:t>08/06/2026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746692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6B30B-01CA-4151-A80C-CFB6C14AC697}"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2408645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6B30B-01CA-4151-A80C-CFB6C14AC697}"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E994A8-7618-4456-A9F8-7117A9B66DAF}" type="slidenum">
              <a:rPr lang="en-GB" smtClean="0"/>
              <a:t>‹#›</a:t>
            </a:fld>
            <a:endParaRPr lang="en-GB"/>
          </a:p>
        </p:txBody>
      </p:sp>
    </p:spTree>
    <p:extLst>
      <p:ext uri="{BB962C8B-B14F-4D97-AF65-F5344CB8AC3E}">
        <p14:creationId xmlns:p14="http://schemas.microsoft.com/office/powerpoint/2010/main" val="2252513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3F8A-5349-9E37-9428-1A7D60FA04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05E754-C419-BE50-21D8-BA137CD8B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11D26D-BEA9-FD6E-AA29-F93609D2DC1D}"/>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5" name="Footer Placeholder 4">
            <a:extLst>
              <a:ext uri="{FF2B5EF4-FFF2-40B4-BE49-F238E27FC236}">
                <a16:creationId xmlns:a16="http://schemas.microsoft.com/office/drawing/2014/main" id="{25DA4A8E-E26E-8282-A472-48B598A52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1103B-0E34-DD3E-2B32-79E74052485F}"/>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66361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CA09-B131-49FA-D3AA-D62169BE7A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6C7D27-4C2C-A12B-96FA-033B99872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0B9857-6937-97D6-56C2-99EF75A1DB60}"/>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5" name="Footer Placeholder 4">
            <a:extLst>
              <a:ext uri="{FF2B5EF4-FFF2-40B4-BE49-F238E27FC236}">
                <a16:creationId xmlns:a16="http://schemas.microsoft.com/office/drawing/2014/main" id="{FA34B268-2C95-7921-DFB2-B84C5FBDAC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11B991-4522-B292-1BDF-8E08DDD23B81}"/>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981291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6D0A-B21D-CE4A-4F10-BE098CE5E5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AD3E9F-F438-4789-B137-89730E413D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4C7F7-6018-2E74-8BEC-69ABB21C5305}"/>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5" name="Footer Placeholder 4">
            <a:extLst>
              <a:ext uri="{FF2B5EF4-FFF2-40B4-BE49-F238E27FC236}">
                <a16:creationId xmlns:a16="http://schemas.microsoft.com/office/drawing/2014/main" id="{D14FEAE7-9AD9-2CFA-AC4A-9726414786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BD2004-C0AE-F8F2-B3E3-468F6B4ED1CA}"/>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3248005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BF9C-71C8-67DB-730B-3DF18A996D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3877C8-A4AE-DCC3-9614-EAB2939B8B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18C3E4-BC77-03C3-43AA-266F1F342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2F41C3-03BE-F3E5-23AC-BD835FB54F35}"/>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6" name="Footer Placeholder 5">
            <a:extLst>
              <a:ext uri="{FF2B5EF4-FFF2-40B4-BE49-F238E27FC236}">
                <a16:creationId xmlns:a16="http://schemas.microsoft.com/office/drawing/2014/main" id="{3A30D4EB-EF0C-F838-6DB4-745EC8923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B8480F-6231-6A51-56F1-E87BD01BE354}"/>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685639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FF40-653B-5AA9-86F5-68BE34C87C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21FBCE-EE24-4A6E-1578-B618D409EA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476D7E-3382-EFA0-24DC-9D16B4E618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035291-99B7-B8EB-7D3F-F2FBBF169B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722306-98D7-D8BA-AE75-F5A3A11F4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B78C98-3B5C-C641-FB1D-E08D12FB2F89}"/>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8" name="Footer Placeholder 7">
            <a:extLst>
              <a:ext uri="{FF2B5EF4-FFF2-40B4-BE49-F238E27FC236}">
                <a16:creationId xmlns:a16="http://schemas.microsoft.com/office/drawing/2014/main" id="{E0662189-C16D-6173-5EA7-FCAD07E87D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E96CC9-9356-45EC-BEDC-F1FE8EBBCED1}"/>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29907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4AB4-F76F-E7D2-405D-3FC1F4814F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8C2DC7-D440-104A-3D0D-A6FF5553E5F4}"/>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4" name="Footer Placeholder 3">
            <a:extLst>
              <a:ext uri="{FF2B5EF4-FFF2-40B4-BE49-F238E27FC236}">
                <a16:creationId xmlns:a16="http://schemas.microsoft.com/office/drawing/2014/main" id="{58D0EE15-FF75-E57E-C6AF-F494D77771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B30D4E-898B-D61B-E4B4-54692A7F9836}"/>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428864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1EE9E9-0BAA-35F5-2FC1-F041403FBF27}"/>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3" name="Footer Placeholder 2">
            <a:extLst>
              <a:ext uri="{FF2B5EF4-FFF2-40B4-BE49-F238E27FC236}">
                <a16:creationId xmlns:a16="http://schemas.microsoft.com/office/drawing/2014/main" id="{3FBF572F-7E2A-F36C-99A7-264405F299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BA9F94-4157-8E63-9A77-1A2236EC1400}"/>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31992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DDF7-020F-4B75-80B0-686E5F3616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B66DAC-99AA-438E-86CD-8D9624AAB4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F3A94-AF82-4683-B742-AF67B298889F}"/>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5" name="Footer Placeholder 4">
            <a:extLst>
              <a:ext uri="{FF2B5EF4-FFF2-40B4-BE49-F238E27FC236}">
                <a16:creationId xmlns:a16="http://schemas.microsoft.com/office/drawing/2014/main" id="{65A42C80-76E7-49A5-9A7C-A47E14B84D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32305B-00D4-499E-AEFF-2D73C53629C1}"/>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1321525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32BF-E662-B7B4-4310-9BCB17A8B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283353-9A89-6F5D-40EC-347050059F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8A3C4C-B56C-0C31-FD0C-D37382D8E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8380C-961A-BA71-E32C-AAA8AAE59E0C}"/>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6" name="Footer Placeholder 5">
            <a:extLst>
              <a:ext uri="{FF2B5EF4-FFF2-40B4-BE49-F238E27FC236}">
                <a16:creationId xmlns:a16="http://schemas.microsoft.com/office/drawing/2014/main" id="{69D32E22-91DF-A7A1-F6CE-7508F328DA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B8516A-816F-6A51-7D09-46AAD5D4FE2E}"/>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3235385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E852-E50B-A972-D96A-CBD2A1DF6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7BED0E-F59B-EB11-D7A5-A8496719E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7A309A-83FC-942F-C1EE-63781DF7A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ED39F-8FC5-32C1-CB3C-DD59F99E006D}"/>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6" name="Footer Placeholder 5">
            <a:extLst>
              <a:ext uri="{FF2B5EF4-FFF2-40B4-BE49-F238E27FC236}">
                <a16:creationId xmlns:a16="http://schemas.microsoft.com/office/drawing/2014/main" id="{6D2DCAF9-E0A1-B51E-33F1-62EEF5C654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F8E9DE-48C6-20DD-D8CF-E70AF2DCDCD6}"/>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3030136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06C0-C105-FC31-48D1-48801794D7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D06B27-926F-9AE8-18EC-2F3A530C8E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F44788-3521-39AE-A3EF-C4ABC2A09034}"/>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5" name="Footer Placeholder 4">
            <a:extLst>
              <a:ext uri="{FF2B5EF4-FFF2-40B4-BE49-F238E27FC236}">
                <a16:creationId xmlns:a16="http://schemas.microsoft.com/office/drawing/2014/main" id="{88E04224-6566-A801-5E74-C7F81C4C42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0342F4-1B7B-8A7B-C094-23ADA4F18B22}"/>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436387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7561D-8C47-E684-2295-AC39771FE9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6EAD02-0705-6DC3-175F-752718D83C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53B186-5F01-0BD5-C410-8BA68E65339A}"/>
              </a:ext>
            </a:extLst>
          </p:cNvPr>
          <p:cNvSpPr>
            <a:spLocks noGrp="1"/>
          </p:cNvSpPr>
          <p:nvPr>
            <p:ph type="dt" sz="half" idx="10"/>
          </p:nvPr>
        </p:nvSpPr>
        <p:spPr/>
        <p:txBody>
          <a:bodyPr/>
          <a:lstStyle/>
          <a:p>
            <a:fld id="{AC14A6F7-2530-4483-8DDE-DD438276D4DA}" type="datetimeFigureOut">
              <a:rPr lang="en-GB" smtClean="0"/>
              <a:t>08/06/2026</a:t>
            </a:fld>
            <a:endParaRPr lang="en-GB"/>
          </a:p>
        </p:txBody>
      </p:sp>
      <p:sp>
        <p:nvSpPr>
          <p:cNvPr id="5" name="Footer Placeholder 4">
            <a:extLst>
              <a:ext uri="{FF2B5EF4-FFF2-40B4-BE49-F238E27FC236}">
                <a16:creationId xmlns:a16="http://schemas.microsoft.com/office/drawing/2014/main" id="{3A080C1C-8B69-0BC6-23C1-48EC4E9CA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F058D-59E3-E7E0-FFB0-7AB445E94C02}"/>
              </a:ext>
            </a:extLst>
          </p:cNvPr>
          <p:cNvSpPr>
            <a:spLocks noGrp="1"/>
          </p:cNvSpPr>
          <p:nvPr>
            <p:ph type="sldNum" sz="quarter" idx="12"/>
          </p:nvPr>
        </p:nvSpPr>
        <p:spPr/>
        <p:txBody>
          <a:bodyPr/>
          <a:lstStyle/>
          <a:p>
            <a:fld id="{ED8D2251-A115-4EDD-809C-22AFFBF7C195}" type="slidenum">
              <a:rPr lang="en-GB" smtClean="0"/>
              <a:t>‹#›</a:t>
            </a:fld>
            <a:endParaRPr lang="en-GB"/>
          </a:p>
        </p:txBody>
      </p:sp>
    </p:spTree>
    <p:extLst>
      <p:ext uri="{BB962C8B-B14F-4D97-AF65-F5344CB8AC3E}">
        <p14:creationId xmlns:p14="http://schemas.microsoft.com/office/powerpoint/2010/main" val="155732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426F3-5087-46DA-B2D7-BA68F86056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CB5133-A91C-43F8-A59B-3951E7C05A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FA9457-904A-4DD5-AB38-0D9D471C3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584813-1123-4395-88B2-F197765C9372}"/>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6" name="Footer Placeholder 5">
            <a:extLst>
              <a:ext uri="{FF2B5EF4-FFF2-40B4-BE49-F238E27FC236}">
                <a16:creationId xmlns:a16="http://schemas.microsoft.com/office/drawing/2014/main" id="{D7B4A718-854F-4579-B3FB-4B7D0D4607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5A5987-3D1D-4417-A3CF-4BBF066CB7E0}"/>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183864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D9B9-D188-46E6-A770-B703C776B7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910F34-CCF7-494D-BA89-2E298A5A5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8702E-4158-4C6B-901F-25C0665E98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3DC475-333E-4CD2-B6CF-B109E053F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8B291E-5AA5-41EC-8E01-ED44C6174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61EDFC8-A9D6-4121-909A-F9D81C01ACBC}"/>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8" name="Footer Placeholder 7">
            <a:extLst>
              <a:ext uri="{FF2B5EF4-FFF2-40B4-BE49-F238E27FC236}">
                <a16:creationId xmlns:a16="http://schemas.microsoft.com/office/drawing/2014/main" id="{1184C85C-1158-47E8-B0AE-2D672F56E4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B3F73E-5515-438A-A3E4-0A55EB1C7433}"/>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2634950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C9FE8-C012-456A-B4D4-72DE266E33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EBAB6E-811F-4F4D-A324-2E3227678E50}"/>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4" name="Footer Placeholder 3">
            <a:extLst>
              <a:ext uri="{FF2B5EF4-FFF2-40B4-BE49-F238E27FC236}">
                <a16:creationId xmlns:a16="http://schemas.microsoft.com/office/drawing/2014/main" id="{4A54403D-CB88-4229-A296-18F0BF129F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8FA435-062D-41A9-A69E-E0E3E7B56C75}"/>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866541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2E488-7B24-49C7-A4C3-D8B1B7AEE8BE}"/>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3" name="Footer Placeholder 2">
            <a:extLst>
              <a:ext uri="{FF2B5EF4-FFF2-40B4-BE49-F238E27FC236}">
                <a16:creationId xmlns:a16="http://schemas.microsoft.com/office/drawing/2014/main" id="{2CA8CE5E-2E4F-412E-8349-6AF098D446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231361-E97F-46A0-8EDC-5BD4DB02739A}"/>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3147376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19AE-0D0F-4B52-A97D-8DEE6689F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955F91-3B15-4BF9-B83C-10D645F867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3CFC5C-0452-4994-83B7-3E2D7CCA9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2639F-A0DB-4089-AF09-BF3DCDD3D480}"/>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6" name="Footer Placeholder 5">
            <a:extLst>
              <a:ext uri="{FF2B5EF4-FFF2-40B4-BE49-F238E27FC236}">
                <a16:creationId xmlns:a16="http://schemas.microsoft.com/office/drawing/2014/main" id="{31B7F8DF-6719-42A0-B855-E1D6B027F4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247D94-2EC7-4230-BA7F-DC08B20F6FAC}"/>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186986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0DB21-7BCC-4EE5-942E-B640EB0F11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02BDED-4D37-4625-BCBF-B464933B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F1CF1C-97E9-4CBD-BF06-27C30CACD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324FD2-8E47-4D6F-BC1C-810AE5EA14EF}"/>
              </a:ext>
            </a:extLst>
          </p:cNvPr>
          <p:cNvSpPr>
            <a:spLocks noGrp="1"/>
          </p:cNvSpPr>
          <p:nvPr>
            <p:ph type="dt" sz="half" idx="10"/>
          </p:nvPr>
        </p:nvSpPr>
        <p:spPr/>
        <p:txBody>
          <a:bodyPr/>
          <a:lstStyle/>
          <a:p>
            <a:fld id="{6F2D9F84-1EB3-4818-A30B-65168F2B934C}" type="datetimeFigureOut">
              <a:rPr lang="en-GB" smtClean="0"/>
              <a:t>08/06/2026</a:t>
            </a:fld>
            <a:endParaRPr lang="en-GB"/>
          </a:p>
        </p:txBody>
      </p:sp>
      <p:sp>
        <p:nvSpPr>
          <p:cNvPr id="6" name="Footer Placeholder 5">
            <a:extLst>
              <a:ext uri="{FF2B5EF4-FFF2-40B4-BE49-F238E27FC236}">
                <a16:creationId xmlns:a16="http://schemas.microsoft.com/office/drawing/2014/main" id="{7B812EDC-CB16-47A9-9688-70371C9BB8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7F92CB-84BC-45D3-A1E9-D267F630E2F3}"/>
              </a:ext>
            </a:extLst>
          </p:cNvPr>
          <p:cNvSpPr>
            <a:spLocks noGrp="1"/>
          </p:cNvSpPr>
          <p:nvPr>
            <p:ph type="sldNum" sz="quarter" idx="12"/>
          </p:nvPr>
        </p:nvSpPr>
        <p:spPr/>
        <p:txBody>
          <a:bodyPr/>
          <a:lstStyle/>
          <a:p>
            <a:fld id="{AAE2359E-D0A2-48FC-AE27-16FA4906CF7C}" type="slidenum">
              <a:rPr lang="en-GB" smtClean="0"/>
              <a:t>‹#›</a:t>
            </a:fld>
            <a:endParaRPr lang="en-GB"/>
          </a:p>
        </p:txBody>
      </p:sp>
    </p:spTree>
    <p:extLst>
      <p:ext uri="{BB962C8B-B14F-4D97-AF65-F5344CB8AC3E}">
        <p14:creationId xmlns:p14="http://schemas.microsoft.com/office/powerpoint/2010/main" val="2888430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6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795D3-1DBD-423B-A1D7-FCF6FBBB0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C4254F-7399-4DE5-9CE3-9AF2ADA3F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1A471A-1E0F-4B40-B331-A09C93E958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D9F84-1EB3-4818-A30B-65168F2B934C}" type="datetimeFigureOut">
              <a:rPr lang="en-GB" smtClean="0"/>
              <a:t>08/06/2026</a:t>
            </a:fld>
            <a:endParaRPr lang="en-GB"/>
          </a:p>
        </p:txBody>
      </p:sp>
      <p:sp>
        <p:nvSpPr>
          <p:cNvPr id="5" name="Footer Placeholder 4">
            <a:extLst>
              <a:ext uri="{FF2B5EF4-FFF2-40B4-BE49-F238E27FC236}">
                <a16:creationId xmlns:a16="http://schemas.microsoft.com/office/drawing/2014/main" id="{F4B909C1-5BD9-4092-B2D5-9075606CE9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86D0FE-3AE7-40EA-AF9B-17B01F6B3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2359E-D0A2-48FC-AE27-16FA4906CF7C}" type="slidenum">
              <a:rPr lang="en-GB" smtClean="0"/>
              <a:t>‹#›</a:t>
            </a:fld>
            <a:endParaRPr lang="en-GB"/>
          </a:p>
        </p:txBody>
      </p:sp>
    </p:spTree>
    <p:extLst>
      <p:ext uri="{BB962C8B-B14F-4D97-AF65-F5344CB8AC3E}">
        <p14:creationId xmlns:p14="http://schemas.microsoft.com/office/powerpoint/2010/main" val="275386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6B30B-01CA-4151-A80C-CFB6C14AC697}" type="datetimeFigureOut">
              <a:rPr lang="en-GB" smtClean="0"/>
              <a:t>08/06/2026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994A8-7618-4456-A9F8-7117A9B66DAF}" type="slidenum">
              <a:rPr lang="en-GB" smtClean="0"/>
              <a:t>‹#›</a:t>
            </a:fld>
            <a:endParaRPr lang="en-GB"/>
          </a:p>
        </p:txBody>
      </p:sp>
    </p:spTree>
    <p:extLst>
      <p:ext uri="{BB962C8B-B14F-4D97-AF65-F5344CB8AC3E}">
        <p14:creationId xmlns:p14="http://schemas.microsoft.com/office/powerpoint/2010/main" val="17830978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2DFD9-CFED-A003-3389-69E376F6A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876F54-E560-800C-C106-CC819B121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43F21-F1E6-2926-CA5B-ED0895D1E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14A6F7-2530-4483-8DDE-DD438276D4DA}" type="datetimeFigureOut">
              <a:rPr lang="en-GB" smtClean="0"/>
              <a:t>08/06/2026</a:t>
            </a:fld>
            <a:endParaRPr lang="en-GB"/>
          </a:p>
        </p:txBody>
      </p:sp>
      <p:sp>
        <p:nvSpPr>
          <p:cNvPr id="5" name="Footer Placeholder 4">
            <a:extLst>
              <a:ext uri="{FF2B5EF4-FFF2-40B4-BE49-F238E27FC236}">
                <a16:creationId xmlns:a16="http://schemas.microsoft.com/office/drawing/2014/main" id="{F24764D9-154F-B36D-FBA6-8A6708C1D8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B1F6072-B982-719D-35A3-1B80DD25EC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8D2251-A115-4EDD-809C-22AFFBF7C195}" type="slidenum">
              <a:rPr lang="en-GB" smtClean="0"/>
              <a:t>‹#›</a:t>
            </a:fld>
            <a:endParaRPr lang="en-GB"/>
          </a:p>
        </p:txBody>
      </p:sp>
    </p:spTree>
    <p:extLst>
      <p:ext uri="{BB962C8B-B14F-4D97-AF65-F5344CB8AC3E}">
        <p14:creationId xmlns:p14="http://schemas.microsoft.com/office/powerpoint/2010/main" val="362732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0ACF57F-40E4-4EF8-BCC2-A640736FF4B1" descr="EA58ED4C-4B5C-4040-8518-CE553D04815A@TLBDIRE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201"/>
            <a:ext cx="12192000" cy="604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228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7D3F43-4293-2934-86E5-CFFD457067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343406"/>
            <a:ext cx="10905066" cy="4171187"/>
          </a:xfrm>
          <a:prstGeom prst="rect">
            <a:avLst/>
          </a:prstGeom>
        </p:spPr>
      </p:pic>
    </p:spTree>
    <p:extLst>
      <p:ext uri="{BB962C8B-B14F-4D97-AF65-F5344CB8AC3E}">
        <p14:creationId xmlns:p14="http://schemas.microsoft.com/office/powerpoint/2010/main" val="3228598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0ACF57F-40E4-4EF8-BCC2-A640736FF4B1" descr="EA58ED4C-4B5C-4040-8518-CE553D04815A@TLBDIRE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201"/>
            <a:ext cx="12192000" cy="604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8413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051ED-AB50-4EF2-AEE8-96134D370CFC}"/>
              </a:ext>
            </a:extLst>
          </p:cNvPr>
          <p:cNvSpPr>
            <a:spLocks noGrp="1"/>
          </p:cNvSpPr>
          <p:nvPr>
            <p:ph idx="1"/>
          </p:nvPr>
        </p:nvSpPr>
        <p:spPr>
          <a:xfrm>
            <a:off x="1215216" y="1943288"/>
            <a:ext cx="9761567" cy="5180720"/>
          </a:xfrm>
        </p:spPr>
        <p:txBody>
          <a:bodyPr>
            <a:normAutofit fontScale="70000" lnSpcReduction="20000"/>
          </a:bodyPr>
          <a:lstStyle/>
          <a:p>
            <a:pPr marL="0" indent="0" algn="ctr">
              <a:buNone/>
            </a:pPr>
            <a:r>
              <a:rPr lang="en-GB" sz="11500" dirty="0">
                <a:solidFill>
                  <a:srgbClr val="FFFF00"/>
                </a:solidFill>
              </a:rPr>
              <a:t>Why Christians should stand with Israel </a:t>
            </a:r>
            <a:br>
              <a:rPr lang="en-GB" sz="11500" dirty="0">
                <a:solidFill>
                  <a:srgbClr val="FFFF00"/>
                </a:solidFill>
              </a:rPr>
            </a:br>
            <a:br>
              <a:rPr lang="en-GB" sz="11500" dirty="0">
                <a:solidFill>
                  <a:srgbClr val="FFFF00"/>
                </a:solidFill>
              </a:rPr>
            </a:br>
            <a:r>
              <a:rPr lang="en-GB" sz="5400" dirty="0">
                <a:solidFill>
                  <a:schemeClr val="bg2"/>
                </a:solidFill>
              </a:rPr>
              <a:t>Alastair Kirk</a:t>
            </a:r>
            <a:br>
              <a:rPr lang="en-GB" sz="5400" i="1" dirty="0">
                <a:solidFill>
                  <a:schemeClr val="bg2"/>
                </a:solidFill>
              </a:rPr>
            </a:br>
            <a:br>
              <a:rPr lang="en-GB" sz="5400" i="1" dirty="0">
                <a:solidFill>
                  <a:schemeClr val="bg2"/>
                </a:solidFill>
              </a:rPr>
            </a:br>
            <a:r>
              <a:rPr lang="en-GB" sz="3500" i="1" dirty="0">
                <a:solidFill>
                  <a:schemeClr val="bg2"/>
                </a:solidFill>
              </a:rPr>
              <a:t>Christians United for Israel UK</a:t>
            </a:r>
            <a:br>
              <a:rPr lang="en-GB" sz="16600" dirty="0">
                <a:solidFill>
                  <a:schemeClr val="bg1"/>
                </a:solidFill>
              </a:rPr>
            </a:br>
            <a:endParaRPr lang="en-GB" sz="13500" dirty="0">
              <a:solidFill>
                <a:schemeClr val="bg1"/>
              </a:solidFill>
            </a:endParaRPr>
          </a:p>
          <a:p>
            <a:endParaRPr lang="en-GB" dirty="0"/>
          </a:p>
        </p:txBody>
      </p:sp>
    </p:spTree>
    <p:extLst>
      <p:ext uri="{BB962C8B-B14F-4D97-AF65-F5344CB8AC3E}">
        <p14:creationId xmlns:p14="http://schemas.microsoft.com/office/powerpoint/2010/main" val="77832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051ED-AB50-4EF2-AEE8-96134D370CFC}"/>
              </a:ext>
            </a:extLst>
          </p:cNvPr>
          <p:cNvSpPr>
            <a:spLocks noGrp="1"/>
          </p:cNvSpPr>
          <p:nvPr>
            <p:ph idx="1"/>
          </p:nvPr>
        </p:nvSpPr>
        <p:spPr>
          <a:xfrm>
            <a:off x="1527117" y="2159418"/>
            <a:ext cx="9137765" cy="5180720"/>
          </a:xfrm>
        </p:spPr>
        <p:txBody>
          <a:bodyPr>
            <a:normAutofit/>
          </a:bodyPr>
          <a:lstStyle/>
          <a:p>
            <a:pPr marL="0" indent="0" algn="ctr">
              <a:buNone/>
            </a:pPr>
            <a:r>
              <a:rPr lang="en-GB" sz="8600" dirty="0">
                <a:solidFill>
                  <a:schemeClr val="bg1"/>
                </a:solidFill>
              </a:rPr>
              <a:t>1</a:t>
            </a:r>
            <a:r>
              <a:rPr lang="en-GB" sz="13700" dirty="0">
                <a:solidFill>
                  <a:schemeClr val="bg1"/>
                </a:solidFill>
              </a:rPr>
              <a:t>. </a:t>
            </a:r>
            <a:r>
              <a:rPr lang="en-GB" sz="8000" dirty="0">
                <a:solidFill>
                  <a:schemeClr val="bg1"/>
                </a:solidFill>
              </a:rPr>
              <a:t>God LOVES Israel</a:t>
            </a:r>
            <a:br>
              <a:rPr lang="en-GB" sz="28700" dirty="0">
                <a:solidFill>
                  <a:schemeClr val="bg1"/>
                </a:solidFill>
              </a:rPr>
            </a:br>
            <a:endParaRPr lang="en-GB" sz="23300" dirty="0">
              <a:solidFill>
                <a:schemeClr val="bg1"/>
              </a:solidFill>
            </a:endParaRPr>
          </a:p>
          <a:p>
            <a:endParaRPr lang="en-GB" dirty="0"/>
          </a:p>
        </p:txBody>
      </p:sp>
    </p:spTree>
    <p:extLst>
      <p:ext uri="{BB962C8B-B14F-4D97-AF65-F5344CB8AC3E}">
        <p14:creationId xmlns:p14="http://schemas.microsoft.com/office/powerpoint/2010/main" val="198223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051ED-AB50-4EF2-AEE8-96134D370CFC}"/>
              </a:ext>
            </a:extLst>
          </p:cNvPr>
          <p:cNvSpPr>
            <a:spLocks noGrp="1"/>
          </p:cNvSpPr>
          <p:nvPr>
            <p:ph idx="1"/>
          </p:nvPr>
        </p:nvSpPr>
        <p:spPr>
          <a:xfrm>
            <a:off x="838200" y="432262"/>
            <a:ext cx="10515600" cy="6151418"/>
          </a:xfrm>
        </p:spPr>
        <p:txBody>
          <a:bodyPr>
            <a:normAutofit/>
          </a:bodyPr>
          <a:lstStyle/>
          <a:p>
            <a:pPr marL="0" indent="0" algn="ctr">
              <a:buNone/>
            </a:pPr>
            <a:r>
              <a:rPr lang="en-US" sz="3600" dirty="0">
                <a:solidFill>
                  <a:schemeClr val="bg1"/>
                </a:solidFill>
              </a:rPr>
              <a:t>Psalm 87:2 </a:t>
            </a:r>
            <a:br>
              <a:rPr lang="en-US" sz="4400" dirty="0">
                <a:solidFill>
                  <a:schemeClr val="bg1"/>
                </a:solidFill>
              </a:rPr>
            </a:br>
            <a:r>
              <a:rPr lang="en-US" sz="4400" dirty="0">
                <a:solidFill>
                  <a:schemeClr val="bg1"/>
                </a:solidFill>
              </a:rPr>
              <a:t>The Lord </a:t>
            </a:r>
            <a:r>
              <a:rPr lang="en-US" sz="4400" b="1" dirty="0">
                <a:solidFill>
                  <a:srgbClr val="FFFF00"/>
                </a:solidFill>
              </a:rPr>
              <a:t>loves the gates of Zion</a:t>
            </a:r>
          </a:p>
          <a:p>
            <a:pPr marL="0" indent="0" algn="ctr">
              <a:buNone/>
            </a:pPr>
            <a:r>
              <a:rPr lang="en-US" sz="4400" dirty="0">
                <a:solidFill>
                  <a:schemeClr val="bg1"/>
                </a:solidFill>
              </a:rPr>
              <a:t>More than all the dwellings of Jacob.</a:t>
            </a:r>
          </a:p>
          <a:p>
            <a:pPr marL="0" indent="0" algn="ctr">
              <a:buNone/>
            </a:pPr>
            <a:br>
              <a:rPr lang="en-US" sz="4400" dirty="0">
                <a:solidFill>
                  <a:schemeClr val="bg1"/>
                </a:solidFill>
              </a:rPr>
            </a:br>
            <a:r>
              <a:rPr lang="en-US" sz="3600" dirty="0">
                <a:solidFill>
                  <a:schemeClr val="bg1"/>
                </a:solidFill>
              </a:rPr>
              <a:t>Psalm 132:13-14</a:t>
            </a:r>
            <a:endParaRPr lang="en-US" sz="4400" dirty="0">
              <a:solidFill>
                <a:schemeClr val="bg1"/>
              </a:solidFill>
            </a:endParaRPr>
          </a:p>
          <a:p>
            <a:pPr marL="0" indent="0" algn="ctr">
              <a:buNone/>
            </a:pPr>
            <a:r>
              <a:rPr lang="en-US" sz="4400" dirty="0">
                <a:solidFill>
                  <a:schemeClr val="bg1"/>
                </a:solidFill>
              </a:rPr>
              <a:t>For the Lord </a:t>
            </a:r>
            <a:r>
              <a:rPr lang="en-US" sz="4400" b="1" dirty="0">
                <a:solidFill>
                  <a:srgbClr val="FFFF00"/>
                </a:solidFill>
              </a:rPr>
              <a:t>has chosen Zion</a:t>
            </a:r>
            <a:r>
              <a:rPr lang="en-US" sz="4400" dirty="0">
                <a:solidFill>
                  <a:schemeClr val="bg1"/>
                </a:solidFill>
              </a:rPr>
              <a:t>;</a:t>
            </a:r>
          </a:p>
          <a:p>
            <a:pPr marL="0" indent="0" algn="ctr">
              <a:buNone/>
            </a:pPr>
            <a:r>
              <a:rPr lang="en-US" sz="4400" dirty="0">
                <a:solidFill>
                  <a:schemeClr val="bg1"/>
                </a:solidFill>
              </a:rPr>
              <a:t>He has desired it for His dwelling place:</a:t>
            </a:r>
          </a:p>
          <a:p>
            <a:pPr marL="0" indent="0" algn="ctr">
              <a:buNone/>
            </a:pPr>
            <a:r>
              <a:rPr lang="en-US" sz="4400" dirty="0">
                <a:solidFill>
                  <a:schemeClr val="bg1"/>
                </a:solidFill>
              </a:rPr>
              <a:t>“This is My resting place forever;</a:t>
            </a:r>
          </a:p>
          <a:p>
            <a:pPr marL="0" indent="0" algn="ctr">
              <a:buNone/>
            </a:pPr>
            <a:r>
              <a:rPr lang="en-US" sz="4400" dirty="0">
                <a:solidFill>
                  <a:schemeClr val="bg1"/>
                </a:solidFill>
              </a:rPr>
              <a:t>Here I will dwell, for I have desired it.”</a:t>
            </a:r>
          </a:p>
        </p:txBody>
      </p:sp>
    </p:spTree>
    <p:extLst>
      <p:ext uri="{BB962C8B-B14F-4D97-AF65-F5344CB8AC3E}">
        <p14:creationId xmlns:p14="http://schemas.microsoft.com/office/powerpoint/2010/main" val="1090579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BA937-4B59-63E4-96BB-AD7B9B481D5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976750-5E91-78BF-0A99-9EB35902A565}"/>
              </a:ext>
            </a:extLst>
          </p:cNvPr>
          <p:cNvSpPr>
            <a:spLocks noGrp="1"/>
          </p:cNvSpPr>
          <p:nvPr>
            <p:ph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212" y="0"/>
            <a:ext cx="9203575" cy="7669646"/>
          </a:xfrm>
          <a:prstGeom prst="rect">
            <a:avLst/>
          </a:prstGeom>
        </p:spPr>
      </p:pic>
    </p:spTree>
    <p:extLst>
      <p:ext uri="{BB962C8B-B14F-4D97-AF65-F5344CB8AC3E}">
        <p14:creationId xmlns:p14="http://schemas.microsoft.com/office/powerpoint/2010/main" val="535531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0ADF-2369-319C-4E8B-9388B7197C3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0155B9F-5DE5-A97E-BD78-7A53DDB5A25A}"/>
              </a:ext>
            </a:extLst>
          </p:cNvPr>
          <p:cNvSpPr>
            <a:spLocks noGrp="1"/>
          </p:cNvSpPr>
          <p:nvPr>
            <p:ph idx="1"/>
          </p:nvPr>
        </p:nvSpPr>
        <p:spPr/>
        <p:txBody>
          <a:bodyPr/>
          <a:lstStyle/>
          <a:p>
            <a:endParaRPr lang="en-GB"/>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1653356" y="0"/>
            <a:ext cx="8885288" cy="8885288"/>
          </a:xfrm>
          <a:prstGeom prst="rect">
            <a:avLst/>
          </a:prstGeom>
        </p:spPr>
      </p:pic>
    </p:spTree>
    <p:extLst>
      <p:ext uri="{BB962C8B-B14F-4D97-AF65-F5344CB8AC3E}">
        <p14:creationId xmlns:p14="http://schemas.microsoft.com/office/powerpoint/2010/main" val="80706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C20B-2AF4-5D49-98BD-887FB32B94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D463F-8CE7-790B-88B2-6225927418F7}"/>
              </a:ext>
            </a:extLst>
          </p:cNvPr>
          <p:cNvSpPr>
            <a:spLocks noGrp="1"/>
          </p:cNvSpPr>
          <p:nvPr>
            <p:ph idx="1"/>
          </p:nvPr>
        </p:nvSpPr>
        <p:spPr>
          <a:xfrm>
            <a:off x="1527117" y="2159418"/>
            <a:ext cx="9137765" cy="5180720"/>
          </a:xfrm>
        </p:spPr>
        <p:txBody>
          <a:bodyPr>
            <a:normAutofit fontScale="92500" lnSpcReduction="10000"/>
          </a:bodyPr>
          <a:lstStyle/>
          <a:p>
            <a:pPr marL="0" indent="0" algn="ctr">
              <a:buNone/>
            </a:pPr>
            <a:r>
              <a:rPr lang="en-GB" sz="8600" dirty="0">
                <a:solidFill>
                  <a:schemeClr val="bg1"/>
                </a:solidFill>
              </a:rPr>
              <a:t>2</a:t>
            </a:r>
            <a:r>
              <a:rPr lang="en-GB" sz="13700" dirty="0">
                <a:solidFill>
                  <a:schemeClr val="bg1"/>
                </a:solidFill>
              </a:rPr>
              <a:t>. </a:t>
            </a:r>
            <a:r>
              <a:rPr lang="en-GB" sz="8000" dirty="0">
                <a:solidFill>
                  <a:schemeClr val="bg1"/>
                </a:solidFill>
              </a:rPr>
              <a:t>Christians are to BLESS Israel</a:t>
            </a:r>
            <a:br>
              <a:rPr lang="en-GB" sz="28700" dirty="0">
                <a:solidFill>
                  <a:schemeClr val="bg1"/>
                </a:solidFill>
              </a:rPr>
            </a:br>
            <a:endParaRPr lang="en-GB" sz="23300" dirty="0">
              <a:solidFill>
                <a:schemeClr val="bg1"/>
              </a:solidFill>
            </a:endParaRPr>
          </a:p>
          <a:p>
            <a:endParaRPr lang="en-GB" dirty="0"/>
          </a:p>
        </p:txBody>
      </p:sp>
    </p:spTree>
    <p:extLst>
      <p:ext uri="{BB962C8B-B14F-4D97-AF65-F5344CB8AC3E}">
        <p14:creationId xmlns:p14="http://schemas.microsoft.com/office/powerpoint/2010/main" val="117179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D2C33-5BA2-44CB-124E-76B2228920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E6571-6920-2BC6-E055-D03F8A81FC8B}"/>
              </a:ext>
            </a:extLst>
          </p:cNvPr>
          <p:cNvSpPr>
            <a:spLocks noGrp="1"/>
          </p:cNvSpPr>
          <p:nvPr>
            <p:ph idx="1"/>
          </p:nvPr>
        </p:nvSpPr>
        <p:spPr>
          <a:xfrm>
            <a:off x="838200" y="432262"/>
            <a:ext cx="10515600" cy="6151418"/>
          </a:xfrm>
        </p:spPr>
        <p:txBody>
          <a:bodyPr>
            <a:normAutofit lnSpcReduction="10000"/>
          </a:bodyPr>
          <a:lstStyle/>
          <a:p>
            <a:pPr marL="0" indent="0" algn="ctr">
              <a:buNone/>
            </a:pPr>
            <a:r>
              <a:rPr lang="en-US" sz="3600" dirty="0">
                <a:solidFill>
                  <a:schemeClr val="bg1"/>
                </a:solidFill>
              </a:rPr>
              <a:t>Genesis 12:2-3</a:t>
            </a:r>
            <a:br>
              <a:rPr lang="en-US" sz="3600" dirty="0">
                <a:solidFill>
                  <a:schemeClr val="bg1"/>
                </a:solidFill>
              </a:rPr>
            </a:br>
            <a:br>
              <a:rPr lang="en-US" sz="4400" dirty="0">
                <a:solidFill>
                  <a:schemeClr val="bg1"/>
                </a:solidFill>
              </a:rPr>
            </a:br>
            <a:r>
              <a:rPr lang="en-US" sz="4000" dirty="0">
                <a:solidFill>
                  <a:schemeClr val="bg1"/>
                </a:solidFill>
              </a:rPr>
              <a:t>“I will make you a great nation;</a:t>
            </a:r>
          </a:p>
          <a:p>
            <a:pPr marL="0" indent="0" algn="ctr">
              <a:buNone/>
            </a:pPr>
            <a:r>
              <a:rPr lang="en-US" sz="4000" dirty="0">
                <a:solidFill>
                  <a:schemeClr val="bg1"/>
                </a:solidFill>
              </a:rPr>
              <a:t>I will bless you</a:t>
            </a:r>
          </a:p>
          <a:p>
            <a:pPr marL="0" indent="0" algn="ctr">
              <a:buNone/>
            </a:pPr>
            <a:r>
              <a:rPr lang="en-US" sz="4000" dirty="0">
                <a:solidFill>
                  <a:schemeClr val="bg1"/>
                </a:solidFill>
              </a:rPr>
              <a:t>And make your name great;</a:t>
            </a:r>
          </a:p>
          <a:p>
            <a:pPr marL="0" indent="0" algn="ctr">
              <a:buNone/>
            </a:pPr>
            <a:r>
              <a:rPr lang="en-US" sz="4000" dirty="0">
                <a:solidFill>
                  <a:schemeClr val="bg1"/>
                </a:solidFill>
              </a:rPr>
              <a:t>And you shall be a blessing.</a:t>
            </a:r>
          </a:p>
          <a:p>
            <a:pPr marL="0" indent="0" algn="ctr">
              <a:buNone/>
            </a:pPr>
            <a:r>
              <a:rPr lang="en-US" sz="4000" b="1" dirty="0">
                <a:solidFill>
                  <a:srgbClr val="FFFF00"/>
                </a:solidFill>
              </a:rPr>
              <a:t>I will bless those who bless you,</a:t>
            </a:r>
          </a:p>
          <a:p>
            <a:pPr marL="0" indent="0" algn="ctr">
              <a:buNone/>
            </a:pPr>
            <a:r>
              <a:rPr lang="en-US" sz="4000" b="1" dirty="0">
                <a:solidFill>
                  <a:srgbClr val="FFFF00"/>
                </a:solidFill>
              </a:rPr>
              <a:t>And I will curse him who curses you</a:t>
            </a:r>
            <a:r>
              <a:rPr lang="en-US" sz="4000" dirty="0">
                <a:solidFill>
                  <a:schemeClr val="bg1"/>
                </a:solidFill>
              </a:rPr>
              <a:t>;</a:t>
            </a:r>
          </a:p>
          <a:p>
            <a:pPr marL="0" indent="0" algn="ctr">
              <a:buNone/>
            </a:pPr>
            <a:r>
              <a:rPr lang="en-US" sz="4000" dirty="0">
                <a:solidFill>
                  <a:schemeClr val="bg1"/>
                </a:solidFill>
              </a:rPr>
              <a:t>And in you all the families of the earth shall be blessed.”</a:t>
            </a:r>
          </a:p>
        </p:txBody>
      </p:sp>
    </p:spTree>
    <p:extLst>
      <p:ext uri="{BB962C8B-B14F-4D97-AF65-F5344CB8AC3E}">
        <p14:creationId xmlns:p14="http://schemas.microsoft.com/office/powerpoint/2010/main" val="172536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7FAAA-1A28-2220-CAA2-3CDF87281D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6378F-E8AD-CAF0-340D-7C9A48CE0B85}"/>
              </a:ext>
            </a:extLst>
          </p:cNvPr>
          <p:cNvSpPr>
            <a:spLocks noGrp="1"/>
          </p:cNvSpPr>
          <p:nvPr>
            <p:ph idx="1"/>
          </p:nvPr>
        </p:nvSpPr>
        <p:spPr>
          <a:xfrm>
            <a:off x="1527117" y="2159418"/>
            <a:ext cx="9137765" cy="5180720"/>
          </a:xfrm>
        </p:spPr>
        <p:txBody>
          <a:bodyPr>
            <a:normAutofit fontScale="92500" lnSpcReduction="20000"/>
          </a:bodyPr>
          <a:lstStyle/>
          <a:p>
            <a:pPr marL="0" indent="0" algn="ctr">
              <a:spcBef>
                <a:spcPts val="2400"/>
              </a:spcBef>
              <a:buNone/>
            </a:pPr>
            <a:r>
              <a:rPr lang="en-GB" sz="8600" dirty="0">
                <a:solidFill>
                  <a:schemeClr val="bg1"/>
                </a:solidFill>
              </a:rPr>
              <a:t>3</a:t>
            </a:r>
            <a:r>
              <a:rPr lang="en-GB" sz="10400" dirty="0">
                <a:solidFill>
                  <a:schemeClr val="bg1"/>
                </a:solidFill>
              </a:rPr>
              <a:t>. </a:t>
            </a:r>
            <a:r>
              <a:rPr lang="en-GB" sz="8000" dirty="0">
                <a:solidFill>
                  <a:schemeClr val="bg1"/>
                </a:solidFill>
              </a:rPr>
              <a:t>Christians have a CONNECTION with the Jewish people</a:t>
            </a:r>
            <a:br>
              <a:rPr lang="en-GB" sz="28700" dirty="0">
                <a:solidFill>
                  <a:schemeClr val="bg1"/>
                </a:solidFill>
              </a:rPr>
            </a:br>
            <a:endParaRPr lang="en-GB" sz="23300" dirty="0">
              <a:solidFill>
                <a:schemeClr val="bg1"/>
              </a:solidFill>
            </a:endParaRPr>
          </a:p>
          <a:p>
            <a:endParaRPr lang="en-GB" dirty="0"/>
          </a:p>
        </p:txBody>
      </p:sp>
    </p:spTree>
    <p:extLst>
      <p:ext uri="{BB962C8B-B14F-4D97-AF65-F5344CB8AC3E}">
        <p14:creationId xmlns:p14="http://schemas.microsoft.com/office/powerpoint/2010/main" val="630096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5BCF-48C2-47A9-DEE3-CD2D1FFCC0EA}"/>
              </a:ext>
            </a:extLst>
          </p:cNvPr>
          <p:cNvSpPr>
            <a:spLocks noGrp="1"/>
          </p:cNvSpPr>
          <p:nvPr>
            <p:ph type="title"/>
          </p:nvPr>
        </p:nvSpPr>
        <p:spPr/>
        <p:txBody>
          <a:bodyPr/>
          <a:lstStyle/>
          <a:p>
            <a:r>
              <a:rPr lang="en-GB" b="1" dirty="0"/>
              <a:t>Objectives</a:t>
            </a:r>
          </a:p>
        </p:txBody>
      </p:sp>
      <p:sp>
        <p:nvSpPr>
          <p:cNvPr id="3" name="Content Placeholder 2">
            <a:extLst>
              <a:ext uri="{FF2B5EF4-FFF2-40B4-BE49-F238E27FC236}">
                <a16:creationId xmlns:a16="http://schemas.microsoft.com/office/drawing/2014/main" id="{EDE77BA6-BEDC-8838-29EE-3E42088F89B3}"/>
              </a:ext>
            </a:extLst>
          </p:cNvPr>
          <p:cNvSpPr>
            <a:spLocks noGrp="1"/>
          </p:cNvSpPr>
          <p:nvPr>
            <p:ph idx="1"/>
          </p:nvPr>
        </p:nvSpPr>
        <p:spPr>
          <a:xfrm>
            <a:off x="838200" y="1690688"/>
            <a:ext cx="10515600" cy="4351338"/>
          </a:xfrm>
        </p:spPr>
        <p:txBody>
          <a:bodyPr/>
          <a:lstStyle/>
          <a:p>
            <a:pPr marL="0" indent="0">
              <a:buNone/>
            </a:pPr>
            <a:r>
              <a:rPr lang="en-GB" b="1" dirty="0"/>
              <a:t>Christians United for Israel (CUFI) </a:t>
            </a:r>
            <a:r>
              <a:rPr lang="en-GB" dirty="0"/>
              <a:t>is passionate about defending Israel and the Jewish people along with the Judeo-Christian values of our nation.</a:t>
            </a:r>
            <a:br>
              <a:rPr lang="en-GB" dirty="0"/>
            </a:br>
            <a:endParaRPr lang="en-GB" dirty="0"/>
          </a:p>
          <a:p>
            <a:pPr algn="ctr"/>
            <a:r>
              <a:rPr lang="en-GB" dirty="0"/>
              <a:t>Confront </a:t>
            </a:r>
            <a:r>
              <a:rPr lang="en-GB" b="1" dirty="0"/>
              <a:t>antisemitism</a:t>
            </a:r>
            <a:r>
              <a:rPr lang="en-GB" dirty="0"/>
              <a:t> in the UK and Europe.</a:t>
            </a:r>
          </a:p>
          <a:p>
            <a:pPr algn="ctr"/>
            <a:r>
              <a:rPr lang="en-GB" dirty="0"/>
              <a:t>Shape public opinion and government policy through our </a:t>
            </a:r>
            <a:r>
              <a:rPr lang="en-GB" b="1" dirty="0"/>
              <a:t>campaigns</a:t>
            </a:r>
            <a:r>
              <a:rPr lang="en-GB" dirty="0"/>
              <a:t>.</a:t>
            </a:r>
          </a:p>
          <a:p>
            <a:pPr algn="ctr"/>
            <a:r>
              <a:rPr lang="en-GB" dirty="0"/>
              <a:t>Defend Britain’s </a:t>
            </a:r>
            <a:r>
              <a:rPr lang="en-GB" b="1" dirty="0"/>
              <a:t>Judeo-Christian </a:t>
            </a:r>
            <a:r>
              <a:rPr lang="en-GB" dirty="0"/>
              <a:t>heritage.</a:t>
            </a:r>
          </a:p>
          <a:p>
            <a:pPr algn="ctr"/>
            <a:r>
              <a:rPr lang="en-GB" dirty="0"/>
              <a:t>Stand with the </a:t>
            </a:r>
            <a:r>
              <a:rPr lang="en-GB" b="1" dirty="0"/>
              <a:t>Jewish community </a:t>
            </a:r>
            <a:r>
              <a:rPr lang="en-GB" dirty="0"/>
              <a:t>in the UK.</a:t>
            </a:r>
          </a:p>
          <a:p>
            <a:pPr algn="ctr"/>
            <a:r>
              <a:rPr lang="en-GB" b="1" dirty="0"/>
              <a:t>Bless</a:t>
            </a:r>
            <a:r>
              <a:rPr lang="en-GB" dirty="0"/>
              <a:t> the nation of Israel through charitable projects.</a:t>
            </a:r>
          </a:p>
        </p:txBody>
      </p:sp>
    </p:spTree>
    <p:extLst>
      <p:ext uri="{BB962C8B-B14F-4D97-AF65-F5344CB8AC3E}">
        <p14:creationId xmlns:p14="http://schemas.microsoft.com/office/powerpoint/2010/main" val="3400916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F81A7-3049-9A80-8D13-05A254EE23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A2DAA-EBDE-587D-EDE4-64DD16F12CCA}"/>
              </a:ext>
            </a:extLst>
          </p:cNvPr>
          <p:cNvSpPr>
            <a:spLocks noGrp="1"/>
          </p:cNvSpPr>
          <p:nvPr>
            <p:ph idx="1"/>
          </p:nvPr>
        </p:nvSpPr>
        <p:spPr>
          <a:xfrm>
            <a:off x="838200" y="1537855"/>
            <a:ext cx="10515600" cy="6151418"/>
          </a:xfrm>
        </p:spPr>
        <p:txBody>
          <a:bodyPr>
            <a:normAutofit/>
          </a:bodyPr>
          <a:lstStyle/>
          <a:p>
            <a:pPr marL="0" indent="0" algn="ctr">
              <a:buNone/>
            </a:pPr>
            <a:r>
              <a:rPr lang="en-US" sz="3600" dirty="0">
                <a:solidFill>
                  <a:schemeClr val="bg1"/>
                </a:solidFill>
              </a:rPr>
              <a:t>Romans 11:18</a:t>
            </a:r>
            <a:br>
              <a:rPr lang="en-US" sz="3600" dirty="0">
                <a:solidFill>
                  <a:schemeClr val="bg1"/>
                </a:solidFill>
              </a:rPr>
            </a:br>
            <a:br>
              <a:rPr lang="en-US" sz="4400" dirty="0">
                <a:solidFill>
                  <a:schemeClr val="bg1"/>
                </a:solidFill>
              </a:rPr>
            </a:br>
            <a:r>
              <a:rPr lang="en-US" sz="4000" dirty="0">
                <a:solidFill>
                  <a:schemeClr val="bg1"/>
                </a:solidFill>
              </a:rPr>
              <a:t>“do not boast against the branches. But if you do boast, remember that you do not support the root, but the root supports you.”</a:t>
            </a:r>
          </a:p>
        </p:txBody>
      </p:sp>
    </p:spTree>
    <p:extLst>
      <p:ext uri="{BB962C8B-B14F-4D97-AF65-F5344CB8AC3E}">
        <p14:creationId xmlns:p14="http://schemas.microsoft.com/office/powerpoint/2010/main" val="904427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A2EFF-A0A6-0514-A997-D4A2BBF7578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70599D-B418-E681-6C22-D78FD4E5B341}"/>
              </a:ext>
            </a:extLst>
          </p:cNvPr>
          <p:cNvSpPr>
            <a:spLocks noGrp="1"/>
          </p:cNvSpPr>
          <p:nvPr>
            <p:ph idx="1"/>
          </p:nvPr>
        </p:nvSpPr>
        <p:spPr>
          <a:xfrm>
            <a:off x="1527117" y="2159418"/>
            <a:ext cx="9137765" cy="5180720"/>
          </a:xfrm>
        </p:spPr>
        <p:txBody>
          <a:bodyPr>
            <a:normAutofit fontScale="92500" lnSpcReduction="10000"/>
          </a:bodyPr>
          <a:lstStyle/>
          <a:p>
            <a:pPr marL="0" indent="0" algn="ctr">
              <a:spcBef>
                <a:spcPts val="2400"/>
              </a:spcBef>
              <a:buNone/>
            </a:pPr>
            <a:r>
              <a:rPr lang="en-GB" sz="8600" dirty="0">
                <a:solidFill>
                  <a:schemeClr val="bg1"/>
                </a:solidFill>
              </a:rPr>
              <a:t>4</a:t>
            </a:r>
            <a:r>
              <a:rPr lang="en-GB" sz="10400" dirty="0">
                <a:solidFill>
                  <a:schemeClr val="bg1"/>
                </a:solidFill>
              </a:rPr>
              <a:t>. </a:t>
            </a:r>
            <a:r>
              <a:rPr lang="en-GB" sz="8000" dirty="0">
                <a:solidFill>
                  <a:schemeClr val="bg1"/>
                </a:solidFill>
              </a:rPr>
              <a:t>God has made a COVENANT with Israel</a:t>
            </a:r>
            <a:br>
              <a:rPr lang="en-GB" sz="28700" dirty="0">
                <a:solidFill>
                  <a:schemeClr val="bg1"/>
                </a:solidFill>
              </a:rPr>
            </a:br>
            <a:endParaRPr lang="en-GB" sz="23300" dirty="0">
              <a:solidFill>
                <a:schemeClr val="bg1"/>
              </a:solidFill>
            </a:endParaRPr>
          </a:p>
          <a:p>
            <a:endParaRPr lang="en-GB" dirty="0"/>
          </a:p>
        </p:txBody>
      </p:sp>
    </p:spTree>
    <p:extLst>
      <p:ext uri="{BB962C8B-B14F-4D97-AF65-F5344CB8AC3E}">
        <p14:creationId xmlns:p14="http://schemas.microsoft.com/office/powerpoint/2010/main" val="947478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33C1-3B36-4D6C-1742-F0DE61AB2720}"/>
            </a:ext>
          </a:extLst>
        </p:cNvPr>
        <p:cNvGrpSpPr/>
        <p:nvPr/>
      </p:nvGrpSpPr>
      <p:grpSpPr>
        <a:xfrm>
          <a:off x="0" y="0"/>
          <a:ext cx="0" cy="0"/>
          <a:chOff x="0" y="0"/>
          <a:chExt cx="0" cy="0"/>
        </a:xfrm>
      </p:grpSpPr>
      <p:pic>
        <p:nvPicPr>
          <p:cNvPr id="2" name="65097-512069269_small">
            <a:hlinkClick r:id="" action="ppaction://media"/>
            <a:extLst>
              <a:ext uri="{FF2B5EF4-FFF2-40B4-BE49-F238E27FC236}">
                <a16:creationId xmlns:a16="http://schemas.microsoft.com/office/drawing/2014/main" id="{AB1B540B-BE43-0336-5377-FE05F6E4C9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8578" y="-1168400"/>
            <a:ext cx="14269155" cy="8026400"/>
          </a:xfrm>
          <a:prstGeom prst="rect">
            <a:avLst/>
          </a:prstGeom>
        </p:spPr>
      </p:pic>
      <p:sp>
        <p:nvSpPr>
          <p:cNvPr id="3" name="Content Placeholder 2">
            <a:extLst>
              <a:ext uri="{FF2B5EF4-FFF2-40B4-BE49-F238E27FC236}">
                <a16:creationId xmlns:a16="http://schemas.microsoft.com/office/drawing/2014/main" id="{E88E8841-5669-BD13-E094-E711341343C1}"/>
              </a:ext>
            </a:extLst>
          </p:cNvPr>
          <p:cNvSpPr>
            <a:spLocks noGrp="1"/>
          </p:cNvSpPr>
          <p:nvPr>
            <p:ph idx="1"/>
          </p:nvPr>
        </p:nvSpPr>
        <p:spPr>
          <a:xfrm>
            <a:off x="970163" y="706582"/>
            <a:ext cx="10251671" cy="6151418"/>
          </a:xfrm>
        </p:spPr>
        <p:txBody>
          <a:bodyPr>
            <a:normAutofit lnSpcReduction="10000"/>
          </a:bodyPr>
          <a:lstStyle/>
          <a:p>
            <a:pPr marL="0" indent="0" algn="ctr">
              <a:buNone/>
            </a:pPr>
            <a:r>
              <a:rPr lang="en-US" sz="3600" b="1" dirty="0"/>
              <a:t>Genesis 17:6-8</a:t>
            </a:r>
            <a:br>
              <a:rPr lang="en-US" sz="3600" dirty="0">
                <a:solidFill>
                  <a:schemeClr val="bg1"/>
                </a:solidFill>
              </a:rPr>
            </a:br>
            <a:br>
              <a:rPr lang="en-US" sz="4400" dirty="0">
                <a:solidFill>
                  <a:schemeClr val="bg1"/>
                </a:solidFill>
              </a:rPr>
            </a:br>
            <a:r>
              <a:rPr lang="en-US" sz="4000" dirty="0">
                <a:solidFill>
                  <a:schemeClr val="bg1"/>
                </a:solidFill>
              </a:rPr>
              <a:t>“I will make you exceedingly </a:t>
            </a:r>
            <a:r>
              <a:rPr lang="en-US" sz="4000" b="1" dirty="0">
                <a:solidFill>
                  <a:srgbClr val="FFFF00"/>
                </a:solidFill>
              </a:rPr>
              <a:t>fruitful</a:t>
            </a:r>
            <a:r>
              <a:rPr lang="en-US" sz="4000" dirty="0">
                <a:solidFill>
                  <a:schemeClr val="bg1"/>
                </a:solidFill>
              </a:rPr>
              <a:t>; and I will make </a:t>
            </a:r>
            <a:r>
              <a:rPr lang="en-US" sz="4000" b="1" dirty="0">
                <a:solidFill>
                  <a:srgbClr val="FFFF00"/>
                </a:solidFill>
              </a:rPr>
              <a:t>nations</a:t>
            </a:r>
            <a:r>
              <a:rPr lang="en-US" sz="4000" dirty="0">
                <a:solidFill>
                  <a:schemeClr val="bg1"/>
                </a:solidFill>
              </a:rPr>
              <a:t> of you, and </a:t>
            </a:r>
            <a:r>
              <a:rPr lang="en-US" sz="4000" b="1" dirty="0">
                <a:solidFill>
                  <a:srgbClr val="FFFF00"/>
                </a:solidFill>
              </a:rPr>
              <a:t>kings</a:t>
            </a:r>
            <a:r>
              <a:rPr lang="en-US" sz="4000" dirty="0">
                <a:solidFill>
                  <a:schemeClr val="bg1"/>
                </a:solidFill>
              </a:rPr>
              <a:t> shall come from you. And I will establish My covenant between Me and </a:t>
            </a:r>
            <a:r>
              <a:rPr lang="en-US" sz="4000" b="1" dirty="0">
                <a:solidFill>
                  <a:srgbClr val="FFFF00"/>
                </a:solidFill>
              </a:rPr>
              <a:t>you and your descendants </a:t>
            </a:r>
            <a:r>
              <a:rPr lang="en-US" sz="4000" dirty="0">
                <a:solidFill>
                  <a:schemeClr val="bg1"/>
                </a:solidFill>
              </a:rPr>
              <a:t>after you in their generations, for an </a:t>
            </a:r>
            <a:r>
              <a:rPr lang="en-US" sz="4000" b="1" dirty="0">
                <a:solidFill>
                  <a:srgbClr val="FFFF00"/>
                </a:solidFill>
              </a:rPr>
              <a:t>everlasting </a:t>
            </a:r>
            <a:r>
              <a:rPr lang="en-US" sz="4000" dirty="0">
                <a:solidFill>
                  <a:schemeClr val="bg1"/>
                </a:solidFill>
              </a:rPr>
              <a:t>covenant, </a:t>
            </a:r>
            <a:r>
              <a:rPr lang="en-US" sz="4000" b="1" dirty="0">
                <a:solidFill>
                  <a:srgbClr val="FFFF00"/>
                </a:solidFill>
              </a:rPr>
              <a:t>to</a:t>
            </a:r>
            <a:r>
              <a:rPr lang="en-US" sz="4000" dirty="0">
                <a:solidFill>
                  <a:schemeClr val="bg1"/>
                </a:solidFill>
              </a:rPr>
              <a:t> </a:t>
            </a:r>
            <a:r>
              <a:rPr lang="en-US" sz="4000" b="1" dirty="0">
                <a:solidFill>
                  <a:srgbClr val="FFFF00"/>
                </a:solidFill>
              </a:rPr>
              <a:t>be God </a:t>
            </a:r>
            <a:r>
              <a:rPr lang="en-US" sz="4000" dirty="0">
                <a:solidFill>
                  <a:schemeClr val="bg1"/>
                </a:solidFill>
              </a:rPr>
              <a:t>to you and your descendants after you. Also I give to you and your descendants after you </a:t>
            </a:r>
            <a:r>
              <a:rPr lang="en-US" sz="4000" b="1" dirty="0">
                <a:solidFill>
                  <a:srgbClr val="FFFF00"/>
                </a:solidFill>
              </a:rPr>
              <a:t>the land </a:t>
            </a:r>
            <a:r>
              <a:rPr lang="en-US" sz="4000" dirty="0">
                <a:solidFill>
                  <a:schemeClr val="bg1"/>
                </a:solidFill>
              </a:rPr>
              <a:t>in which you are a stranger, all the land of Canaan, as an </a:t>
            </a:r>
            <a:r>
              <a:rPr lang="en-US" sz="4000" b="1" dirty="0">
                <a:solidFill>
                  <a:srgbClr val="FFFF00"/>
                </a:solidFill>
              </a:rPr>
              <a:t>everlasting possession</a:t>
            </a:r>
            <a:r>
              <a:rPr lang="en-US" sz="4000" dirty="0">
                <a:solidFill>
                  <a:schemeClr val="bg1"/>
                </a:solidFill>
              </a:rPr>
              <a:t>; and I will </a:t>
            </a:r>
            <a:r>
              <a:rPr lang="en-US" sz="4000" b="1" dirty="0">
                <a:solidFill>
                  <a:srgbClr val="FFFF00"/>
                </a:solidFill>
              </a:rPr>
              <a:t>be their God</a:t>
            </a:r>
            <a:r>
              <a:rPr lang="en-US" sz="4000" dirty="0">
                <a:solidFill>
                  <a:schemeClr val="bg1"/>
                </a:solidFill>
              </a:rPr>
              <a:t>.”</a:t>
            </a:r>
          </a:p>
        </p:txBody>
      </p:sp>
    </p:spTree>
    <p:extLst>
      <p:ext uri="{BB962C8B-B14F-4D97-AF65-F5344CB8AC3E}">
        <p14:creationId xmlns:p14="http://schemas.microsoft.com/office/powerpoint/2010/main" val="275333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33C1-3B36-4D6C-1742-F0DE61AB2720}"/>
            </a:ext>
          </a:extLst>
        </p:cNvPr>
        <p:cNvGrpSpPr/>
        <p:nvPr/>
      </p:nvGrpSpPr>
      <p:grpSpPr>
        <a:xfrm>
          <a:off x="0" y="0"/>
          <a:ext cx="0" cy="0"/>
          <a:chOff x="0" y="0"/>
          <a:chExt cx="0" cy="0"/>
        </a:xfrm>
      </p:grpSpPr>
      <p:pic>
        <p:nvPicPr>
          <p:cNvPr id="4" name="134252-758855560_small">
            <a:hlinkClick r:id="" action="ppaction://media"/>
            <a:extLst>
              <a:ext uri="{FF2B5EF4-FFF2-40B4-BE49-F238E27FC236}">
                <a16:creationId xmlns:a16="http://schemas.microsoft.com/office/drawing/2014/main" id="{4BAC7ADD-873C-C199-3CE0-453326E082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8E8841-5669-BD13-E094-E711341343C1}"/>
              </a:ext>
            </a:extLst>
          </p:cNvPr>
          <p:cNvSpPr>
            <a:spLocks noGrp="1"/>
          </p:cNvSpPr>
          <p:nvPr>
            <p:ph idx="1"/>
          </p:nvPr>
        </p:nvSpPr>
        <p:spPr>
          <a:xfrm>
            <a:off x="853381" y="353291"/>
            <a:ext cx="10485237" cy="6151418"/>
          </a:xfrm>
        </p:spPr>
        <p:txBody>
          <a:bodyPr>
            <a:normAutofit/>
          </a:bodyPr>
          <a:lstStyle/>
          <a:p>
            <a:pPr marL="0" indent="0" algn="ctr">
              <a:buNone/>
            </a:pPr>
            <a:r>
              <a:rPr lang="en-US" sz="3600" b="1" dirty="0">
                <a:solidFill>
                  <a:schemeClr val="bg1"/>
                </a:solidFill>
              </a:rPr>
              <a:t>ABRAHAM - Genesis 22:15-18</a:t>
            </a:r>
            <a:br>
              <a:rPr lang="en-US" sz="3600" dirty="0">
                <a:solidFill>
                  <a:schemeClr val="bg1"/>
                </a:solidFill>
              </a:rPr>
            </a:br>
            <a:br>
              <a:rPr lang="en-US" sz="4400" dirty="0">
                <a:solidFill>
                  <a:schemeClr val="bg1"/>
                </a:solidFill>
              </a:rPr>
            </a:br>
            <a:r>
              <a:rPr lang="en-US" sz="4000" dirty="0">
                <a:solidFill>
                  <a:schemeClr val="bg1"/>
                </a:solidFill>
              </a:rPr>
              <a:t>“By Myself I have sworn, says the Lord, because you have done this thing, and have not withheld your son, your only son— blessing I will bless you, and multiplying I will multiply your descendants as the stars of the heaven and as the sand which is on the seashore; and your descendants shall possess the gate of their enemies. In your seed all the nations of the earth shall be blessed, because you have obeyed My voice.” </a:t>
            </a:r>
          </a:p>
        </p:txBody>
      </p:sp>
    </p:spTree>
    <p:extLst>
      <p:ext uri="{BB962C8B-B14F-4D97-AF65-F5344CB8AC3E}">
        <p14:creationId xmlns:p14="http://schemas.microsoft.com/office/powerpoint/2010/main" val="28167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33C1-3B36-4D6C-1742-F0DE61AB2720}"/>
            </a:ext>
          </a:extLst>
        </p:cNvPr>
        <p:cNvGrpSpPr/>
        <p:nvPr/>
      </p:nvGrpSpPr>
      <p:grpSpPr>
        <a:xfrm>
          <a:off x="0" y="0"/>
          <a:ext cx="0" cy="0"/>
          <a:chOff x="0" y="0"/>
          <a:chExt cx="0" cy="0"/>
        </a:xfrm>
      </p:grpSpPr>
      <p:pic>
        <p:nvPicPr>
          <p:cNvPr id="4" name="134252-758855560_small">
            <a:hlinkClick r:id="" action="ppaction://media"/>
            <a:extLst>
              <a:ext uri="{FF2B5EF4-FFF2-40B4-BE49-F238E27FC236}">
                <a16:creationId xmlns:a16="http://schemas.microsoft.com/office/drawing/2014/main" id="{4BAC7ADD-873C-C199-3CE0-453326E082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8E8841-5669-BD13-E094-E711341343C1}"/>
              </a:ext>
            </a:extLst>
          </p:cNvPr>
          <p:cNvSpPr>
            <a:spLocks noGrp="1"/>
          </p:cNvSpPr>
          <p:nvPr>
            <p:ph idx="1"/>
          </p:nvPr>
        </p:nvSpPr>
        <p:spPr>
          <a:xfrm>
            <a:off x="853381" y="1632857"/>
            <a:ext cx="10485237" cy="4871851"/>
          </a:xfrm>
        </p:spPr>
        <p:txBody>
          <a:bodyPr>
            <a:normAutofit/>
          </a:bodyPr>
          <a:lstStyle/>
          <a:p>
            <a:pPr marL="0" indent="0" algn="ctr">
              <a:buNone/>
            </a:pPr>
            <a:r>
              <a:rPr lang="en-US" sz="3600" b="1" dirty="0">
                <a:solidFill>
                  <a:schemeClr val="bg1"/>
                </a:solidFill>
              </a:rPr>
              <a:t>ISAAC -Genesis 26:3-5</a:t>
            </a:r>
            <a:br>
              <a:rPr lang="en-US" sz="3600" b="1" dirty="0">
                <a:solidFill>
                  <a:schemeClr val="bg1"/>
                </a:solidFill>
              </a:rPr>
            </a:br>
            <a:r>
              <a:rPr lang="en-US" sz="3600" dirty="0">
                <a:solidFill>
                  <a:schemeClr val="bg1"/>
                </a:solidFill>
              </a:rPr>
              <a:t>“…for to you and your descendants I give all these lands, and I will perform the oath which I swore to Abraham your father…. because Abraham obeyed My voice and kept My charge, My commandments, My statutes, and My laws.”</a:t>
            </a:r>
            <a:br>
              <a:rPr lang="en-US" sz="3600" dirty="0">
                <a:solidFill>
                  <a:schemeClr val="bg1"/>
                </a:solidFill>
              </a:rPr>
            </a:br>
            <a:br>
              <a:rPr lang="en-US" sz="36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12523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33C1-3B36-4D6C-1742-F0DE61AB2720}"/>
            </a:ext>
          </a:extLst>
        </p:cNvPr>
        <p:cNvGrpSpPr/>
        <p:nvPr/>
      </p:nvGrpSpPr>
      <p:grpSpPr>
        <a:xfrm>
          <a:off x="0" y="0"/>
          <a:ext cx="0" cy="0"/>
          <a:chOff x="0" y="0"/>
          <a:chExt cx="0" cy="0"/>
        </a:xfrm>
      </p:grpSpPr>
      <p:pic>
        <p:nvPicPr>
          <p:cNvPr id="4" name="134252-758855560_small">
            <a:hlinkClick r:id="" action="ppaction://media"/>
            <a:extLst>
              <a:ext uri="{FF2B5EF4-FFF2-40B4-BE49-F238E27FC236}">
                <a16:creationId xmlns:a16="http://schemas.microsoft.com/office/drawing/2014/main" id="{4BAC7ADD-873C-C199-3CE0-453326E082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8E8841-5669-BD13-E094-E711341343C1}"/>
              </a:ext>
            </a:extLst>
          </p:cNvPr>
          <p:cNvSpPr>
            <a:spLocks noGrp="1"/>
          </p:cNvSpPr>
          <p:nvPr>
            <p:ph idx="1"/>
          </p:nvPr>
        </p:nvSpPr>
        <p:spPr>
          <a:xfrm>
            <a:off x="853381" y="706582"/>
            <a:ext cx="10485237" cy="6151418"/>
          </a:xfrm>
        </p:spPr>
        <p:txBody>
          <a:bodyPr>
            <a:normAutofit/>
          </a:bodyPr>
          <a:lstStyle/>
          <a:p>
            <a:pPr marL="0" indent="0" algn="ctr">
              <a:buNone/>
            </a:pPr>
            <a:r>
              <a:rPr lang="en-US" sz="3600" b="1" dirty="0">
                <a:solidFill>
                  <a:schemeClr val="bg1"/>
                </a:solidFill>
              </a:rPr>
              <a:t>JACOB – Genesis 28:13-14</a:t>
            </a:r>
            <a:br>
              <a:rPr lang="en-US" sz="3600" b="1" dirty="0">
                <a:solidFill>
                  <a:schemeClr val="bg1"/>
                </a:solidFill>
              </a:rPr>
            </a:br>
            <a:br>
              <a:rPr lang="en-US" sz="3600" b="1" dirty="0">
                <a:solidFill>
                  <a:schemeClr val="bg1"/>
                </a:solidFill>
              </a:rPr>
            </a:br>
            <a:r>
              <a:rPr lang="en-US" sz="3600" dirty="0">
                <a:solidFill>
                  <a:schemeClr val="bg1"/>
                </a:solidFill>
              </a:rPr>
              <a:t>And behold, the LORD stood above it and said: “I am the LORD God of Abraham your father and the God of Isaac; the land on which you lie I will give to you and your descendants. Also your descendants shall be as the dust of the earth; you shall spread abroad to the west and the east, to the north and the south; and in you and in your seed all the families of the earth shall be blessed.</a:t>
            </a:r>
            <a:br>
              <a:rPr lang="en-US" sz="3600" dirty="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210414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D051ED-AB50-4EF2-AEE8-96134D370CFC}"/>
              </a:ext>
            </a:extLst>
          </p:cNvPr>
          <p:cNvSpPr>
            <a:spLocks noGrp="1"/>
          </p:cNvSpPr>
          <p:nvPr>
            <p:ph idx="1"/>
          </p:nvPr>
        </p:nvSpPr>
        <p:spPr>
          <a:xfrm>
            <a:off x="622300" y="2733869"/>
            <a:ext cx="10947400" cy="3840480"/>
          </a:xfrm>
        </p:spPr>
        <p:txBody>
          <a:bodyPr>
            <a:normAutofit/>
          </a:bodyPr>
          <a:lstStyle/>
          <a:p>
            <a:pPr marL="0" indent="0" algn="ctr">
              <a:buNone/>
            </a:pPr>
            <a:r>
              <a:rPr lang="en-US" sz="4800" b="1" dirty="0">
                <a:solidFill>
                  <a:schemeClr val="bg1"/>
                </a:solidFill>
              </a:rPr>
              <a:t>EVERLASTING MEANS EVERLASTING</a:t>
            </a:r>
            <a:endParaRPr lang="en-US" sz="6000" b="1" dirty="0">
              <a:solidFill>
                <a:schemeClr val="bg1"/>
              </a:solidFill>
            </a:endParaRPr>
          </a:p>
        </p:txBody>
      </p:sp>
    </p:spTree>
    <p:extLst>
      <p:ext uri="{BB962C8B-B14F-4D97-AF65-F5344CB8AC3E}">
        <p14:creationId xmlns:p14="http://schemas.microsoft.com/office/powerpoint/2010/main" val="3826990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5A29A-E1D5-DEB6-721F-6AE0BC3E42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141D20-F8D0-4240-0747-747F8825EDBE}"/>
              </a:ext>
            </a:extLst>
          </p:cNvPr>
          <p:cNvSpPr>
            <a:spLocks noGrp="1"/>
          </p:cNvSpPr>
          <p:nvPr>
            <p:ph idx="1"/>
          </p:nvPr>
        </p:nvSpPr>
        <p:spPr>
          <a:xfrm>
            <a:off x="1574800" y="1524000"/>
            <a:ext cx="9042400" cy="4704080"/>
          </a:xfrm>
        </p:spPr>
        <p:txBody>
          <a:bodyPr>
            <a:normAutofit lnSpcReduction="10000"/>
          </a:bodyPr>
          <a:lstStyle/>
          <a:p>
            <a:pPr marL="0" indent="0" algn="ctr">
              <a:buNone/>
            </a:pPr>
            <a:r>
              <a:rPr lang="en-US" sz="4400" dirty="0">
                <a:solidFill>
                  <a:schemeClr val="bg1"/>
                </a:solidFill>
              </a:rPr>
              <a:t>For when God made a promise to Abraham, because He could swear by no one greater, He swore by Himself, saying, “Surely blessing I will bless you, and multiplying I will multiply you.” </a:t>
            </a:r>
            <a:br>
              <a:rPr lang="en-US" sz="4400" dirty="0">
                <a:solidFill>
                  <a:schemeClr val="bg1"/>
                </a:solidFill>
              </a:rPr>
            </a:br>
            <a:br>
              <a:rPr lang="en-US" sz="4400" dirty="0">
                <a:solidFill>
                  <a:schemeClr val="bg1"/>
                </a:solidFill>
              </a:rPr>
            </a:br>
            <a:r>
              <a:rPr lang="en-US" sz="4400" dirty="0">
                <a:solidFill>
                  <a:schemeClr val="bg1"/>
                </a:solidFill>
              </a:rPr>
              <a:t>Hebrews 6:13-14</a:t>
            </a:r>
            <a:br>
              <a:rPr lang="en-US" sz="4400" b="1" dirty="0">
                <a:solidFill>
                  <a:schemeClr val="bg1"/>
                </a:solidFill>
              </a:rPr>
            </a:br>
            <a:endParaRPr lang="en-US" sz="5400" b="1" dirty="0">
              <a:solidFill>
                <a:schemeClr val="bg1"/>
              </a:solidFill>
            </a:endParaRPr>
          </a:p>
        </p:txBody>
      </p:sp>
    </p:spTree>
    <p:extLst>
      <p:ext uri="{BB962C8B-B14F-4D97-AF65-F5344CB8AC3E}">
        <p14:creationId xmlns:p14="http://schemas.microsoft.com/office/powerpoint/2010/main" val="3922610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B91F-5D56-689D-29B0-ED22F40E94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26488C-6C64-2FA3-73CF-B024F78B522A}"/>
              </a:ext>
            </a:extLst>
          </p:cNvPr>
          <p:cNvSpPr>
            <a:spLocks noGrp="1"/>
          </p:cNvSpPr>
          <p:nvPr>
            <p:ph idx="1"/>
          </p:nvPr>
        </p:nvSpPr>
        <p:spPr>
          <a:xfrm>
            <a:off x="954579" y="482138"/>
            <a:ext cx="10515600" cy="6151418"/>
          </a:xfrm>
        </p:spPr>
        <p:txBody>
          <a:bodyPr>
            <a:normAutofit lnSpcReduction="10000"/>
          </a:bodyPr>
          <a:lstStyle/>
          <a:p>
            <a:pPr marL="0" indent="0" algn="ctr">
              <a:buNone/>
            </a:pPr>
            <a:r>
              <a:rPr lang="en-US" sz="4800" b="1" dirty="0">
                <a:solidFill>
                  <a:schemeClr val="bg1"/>
                </a:solidFill>
              </a:rPr>
              <a:t>God has NOT forsaken His people</a:t>
            </a:r>
            <a:br>
              <a:rPr lang="en-US" sz="3600" dirty="0">
                <a:solidFill>
                  <a:schemeClr val="bg1"/>
                </a:solidFill>
              </a:rPr>
            </a:br>
            <a:br>
              <a:rPr lang="en-US" sz="3600" dirty="0">
                <a:solidFill>
                  <a:schemeClr val="bg1"/>
                </a:solidFill>
              </a:rPr>
            </a:br>
            <a:r>
              <a:rPr lang="en-US" sz="3600" dirty="0">
                <a:solidFill>
                  <a:schemeClr val="bg1"/>
                </a:solidFill>
              </a:rPr>
              <a:t>Psalm 94:14</a:t>
            </a:r>
          </a:p>
          <a:p>
            <a:pPr marL="0" indent="0">
              <a:buNone/>
            </a:pPr>
            <a:r>
              <a:rPr lang="en-US" sz="3600" dirty="0">
                <a:solidFill>
                  <a:schemeClr val="bg1"/>
                </a:solidFill>
              </a:rPr>
              <a:t>“For the Lord </a:t>
            </a:r>
            <a:r>
              <a:rPr lang="en-US" sz="3600" b="1" dirty="0">
                <a:solidFill>
                  <a:srgbClr val="FFFF00"/>
                </a:solidFill>
              </a:rPr>
              <a:t>will not cast off </a:t>
            </a:r>
            <a:r>
              <a:rPr lang="en-US" sz="3600" dirty="0">
                <a:solidFill>
                  <a:schemeClr val="bg1"/>
                </a:solidFill>
              </a:rPr>
              <a:t>His people, nor will He forsake His inheritance.”</a:t>
            </a:r>
          </a:p>
          <a:p>
            <a:pPr marL="0" indent="0" algn="ctr">
              <a:buNone/>
            </a:pPr>
            <a:endParaRPr lang="en-US" sz="3600" dirty="0">
              <a:solidFill>
                <a:schemeClr val="bg1"/>
              </a:solidFill>
            </a:endParaRPr>
          </a:p>
          <a:p>
            <a:pPr marL="0" indent="0" algn="ctr">
              <a:buNone/>
            </a:pPr>
            <a:r>
              <a:rPr lang="en-US" sz="3600" dirty="0">
                <a:solidFill>
                  <a:schemeClr val="bg1"/>
                </a:solidFill>
              </a:rPr>
              <a:t>Romans 11:1-2</a:t>
            </a:r>
          </a:p>
          <a:p>
            <a:pPr marL="0" indent="0">
              <a:buNone/>
            </a:pPr>
            <a:r>
              <a:rPr lang="en-US" sz="3600" dirty="0">
                <a:solidFill>
                  <a:schemeClr val="bg1"/>
                </a:solidFill>
              </a:rPr>
              <a:t>I say then, has God cast away His people? Certainly not! For I also am an Israelite, of the seed of Abraham, of the tribe of Benjamin. </a:t>
            </a:r>
            <a:r>
              <a:rPr lang="en-US" sz="3600" b="1" dirty="0">
                <a:solidFill>
                  <a:srgbClr val="FFFF00"/>
                </a:solidFill>
              </a:rPr>
              <a:t>God has not cast away His people</a:t>
            </a:r>
            <a:r>
              <a:rPr lang="en-US" sz="3600" dirty="0">
                <a:solidFill>
                  <a:schemeClr val="bg1"/>
                </a:solidFill>
              </a:rPr>
              <a:t> whom He foreknew. </a:t>
            </a:r>
          </a:p>
        </p:txBody>
      </p:sp>
    </p:spTree>
    <p:extLst>
      <p:ext uri="{BB962C8B-B14F-4D97-AF65-F5344CB8AC3E}">
        <p14:creationId xmlns:p14="http://schemas.microsoft.com/office/powerpoint/2010/main" val="1154050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C4F44-AB01-3022-EA1A-C3AFFDE255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45D797-3D69-6141-6ED3-5B9B3A733762}"/>
              </a:ext>
            </a:extLst>
          </p:cNvPr>
          <p:cNvSpPr>
            <a:spLocks noGrp="1"/>
          </p:cNvSpPr>
          <p:nvPr>
            <p:ph idx="1"/>
          </p:nvPr>
        </p:nvSpPr>
        <p:spPr>
          <a:xfrm>
            <a:off x="622300" y="2565400"/>
            <a:ext cx="10947400" cy="3840480"/>
          </a:xfrm>
        </p:spPr>
        <p:txBody>
          <a:bodyPr>
            <a:normAutofit/>
          </a:bodyPr>
          <a:lstStyle/>
          <a:p>
            <a:pPr marL="0" indent="0" algn="ctr">
              <a:buNone/>
            </a:pPr>
            <a:r>
              <a:rPr lang="en-US" sz="4800" b="1" dirty="0">
                <a:solidFill>
                  <a:schemeClr val="bg1"/>
                </a:solidFill>
              </a:rPr>
              <a:t>THE LAND IS PART OF </a:t>
            </a:r>
            <a:br>
              <a:rPr lang="en-US" sz="4800" b="1" dirty="0">
                <a:solidFill>
                  <a:schemeClr val="bg1"/>
                </a:solidFill>
              </a:rPr>
            </a:br>
            <a:r>
              <a:rPr lang="en-US" sz="4800" b="1" dirty="0">
                <a:solidFill>
                  <a:schemeClr val="bg1"/>
                </a:solidFill>
              </a:rPr>
              <a:t>ISRAEL’S INHERITANCE</a:t>
            </a:r>
            <a:endParaRPr lang="en-US" sz="6000" b="1" dirty="0">
              <a:solidFill>
                <a:schemeClr val="bg1"/>
              </a:solidFill>
            </a:endParaRPr>
          </a:p>
        </p:txBody>
      </p:sp>
    </p:spTree>
    <p:extLst>
      <p:ext uri="{BB962C8B-B14F-4D97-AF65-F5344CB8AC3E}">
        <p14:creationId xmlns:p14="http://schemas.microsoft.com/office/powerpoint/2010/main" val="4262460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y be an image of text">
            <a:extLst>
              <a:ext uri="{FF2B5EF4-FFF2-40B4-BE49-F238E27FC236}">
                <a16:creationId xmlns:a16="http://schemas.microsoft.com/office/drawing/2014/main" id="{555BF1D9-C64D-650F-7597-F0A5C6427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171" r="-2" b="10170"/>
          <a:stretch>
            <a:fillRect/>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op the antisemitism crisis” – Christians and Jews descend on Parliament for emergency summit">
            <a:extLst>
              <a:ext uri="{FF2B5EF4-FFF2-40B4-BE49-F238E27FC236}">
                <a16:creationId xmlns:a16="http://schemas.microsoft.com/office/drawing/2014/main" id="{DAD3A515-1D59-5F1F-A0A7-8294F1B02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74" r="-2" b="-2"/>
          <a:stretch>
            <a:fillRect/>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y be an image of 2 people and text that says 'NO STATE FOR JEW HATE PETITION'">
            <a:extLst>
              <a:ext uri="{FF2B5EF4-FFF2-40B4-BE49-F238E27FC236}">
                <a16:creationId xmlns:a16="http://schemas.microsoft.com/office/drawing/2014/main" id="{944E4AAF-CC79-8538-4155-6AB0E5CCD6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8390" r="1" b="22346"/>
          <a:stretch>
            <a:fillRect/>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14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5025-A0EF-B44D-85AB-0E63AFB3D2F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ECFFBB-91C7-473F-09D7-5668B99518CD}"/>
              </a:ext>
            </a:extLst>
          </p:cNvPr>
          <p:cNvSpPr>
            <a:spLocks noGrp="1"/>
          </p:cNvSpPr>
          <p:nvPr>
            <p:ph idx="1"/>
          </p:nvPr>
        </p:nvSpPr>
        <p:spPr>
          <a:xfrm>
            <a:off x="838200" y="432262"/>
            <a:ext cx="10515600" cy="6151418"/>
          </a:xfrm>
        </p:spPr>
        <p:txBody>
          <a:bodyPr>
            <a:normAutofit/>
          </a:bodyPr>
          <a:lstStyle/>
          <a:p>
            <a:pPr marL="0" indent="0" algn="ctr">
              <a:buNone/>
            </a:pPr>
            <a:br>
              <a:rPr lang="en-US" sz="4400" dirty="0">
                <a:solidFill>
                  <a:schemeClr val="bg1"/>
                </a:solidFill>
              </a:rPr>
            </a:br>
            <a:br>
              <a:rPr lang="en-US" sz="4400" dirty="0">
                <a:solidFill>
                  <a:schemeClr val="bg1"/>
                </a:solidFill>
              </a:rPr>
            </a:br>
            <a:br>
              <a:rPr lang="en-US" sz="4400" dirty="0">
                <a:solidFill>
                  <a:schemeClr val="bg1"/>
                </a:solidFill>
              </a:rPr>
            </a:br>
            <a:r>
              <a:rPr lang="en-US" sz="3600" dirty="0">
                <a:solidFill>
                  <a:schemeClr val="bg1"/>
                </a:solidFill>
              </a:rPr>
              <a:t>Deuteronomy 32:9</a:t>
            </a:r>
            <a:endParaRPr lang="en-US" sz="4400" dirty="0">
              <a:solidFill>
                <a:schemeClr val="bg1"/>
              </a:solidFill>
            </a:endParaRPr>
          </a:p>
          <a:p>
            <a:pPr marL="0" indent="0" algn="ctr">
              <a:buNone/>
            </a:pPr>
            <a:r>
              <a:rPr lang="en-US" sz="4400" dirty="0">
                <a:solidFill>
                  <a:schemeClr val="bg1"/>
                </a:solidFill>
              </a:rPr>
              <a:t>For the Lord’s portion is His people;</a:t>
            </a:r>
          </a:p>
          <a:p>
            <a:pPr marL="0" indent="0" algn="ctr">
              <a:buNone/>
            </a:pPr>
            <a:r>
              <a:rPr lang="en-US" sz="4400" dirty="0">
                <a:solidFill>
                  <a:schemeClr val="bg1"/>
                </a:solidFill>
              </a:rPr>
              <a:t>Jacob is the place of His inheritance.</a:t>
            </a:r>
          </a:p>
        </p:txBody>
      </p:sp>
    </p:spTree>
    <p:extLst>
      <p:ext uri="{BB962C8B-B14F-4D97-AF65-F5344CB8AC3E}">
        <p14:creationId xmlns:p14="http://schemas.microsoft.com/office/powerpoint/2010/main" val="247174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33C1-3B36-4D6C-1742-F0DE61AB2720}"/>
            </a:ext>
          </a:extLst>
        </p:cNvPr>
        <p:cNvGrpSpPr/>
        <p:nvPr/>
      </p:nvGrpSpPr>
      <p:grpSpPr>
        <a:xfrm>
          <a:off x="0" y="0"/>
          <a:ext cx="0" cy="0"/>
          <a:chOff x="0" y="0"/>
          <a:chExt cx="0" cy="0"/>
        </a:xfrm>
      </p:grpSpPr>
      <p:pic>
        <p:nvPicPr>
          <p:cNvPr id="2" name="126801-737028136_small">
            <a:hlinkClick r:id="" action="ppaction://media"/>
            <a:extLst>
              <a:ext uri="{FF2B5EF4-FFF2-40B4-BE49-F238E27FC236}">
                <a16:creationId xmlns:a16="http://schemas.microsoft.com/office/drawing/2014/main" id="{77EF30D3-B204-1CB8-4119-F2DE2B9D36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8E8841-5669-BD13-E094-E711341343C1}"/>
              </a:ext>
            </a:extLst>
          </p:cNvPr>
          <p:cNvSpPr>
            <a:spLocks noGrp="1"/>
          </p:cNvSpPr>
          <p:nvPr>
            <p:ph idx="1"/>
          </p:nvPr>
        </p:nvSpPr>
        <p:spPr>
          <a:xfrm>
            <a:off x="853381" y="353291"/>
            <a:ext cx="10485237" cy="6151418"/>
          </a:xfrm>
        </p:spPr>
        <p:txBody>
          <a:bodyPr>
            <a:normAutofit/>
          </a:bodyPr>
          <a:lstStyle/>
          <a:p>
            <a:pPr marL="0" indent="0" algn="ctr">
              <a:buNone/>
            </a:pPr>
            <a:r>
              <a:rPr lang="en-US" sz="4400" b="1" dirty="0">
                <a:solidFill>
                  <a:schemeClr val="bg1"/>
                </a:solidFill>
              </a:rPr>
              <a:t>Deuteronomy 30:3-4</a:t>
            </a:r>
          </a:p>
          <a:p>
            <a:pPr marL="0" indent="0" algn="ctr">
              <a:buNone/>
            </a:pPr>
            <a:r>
              <a:rPr lang="en-US" sz="4400" b="1" dirty="0">
                <a:solidFill>
                  <a:schemeClr val="bg1"/>
                </a:solidFill>
              </a:rPr>
              <a:t>…that the Lord your God will bring you back from captivity, and have compassion on you, and gather you again from all the nations where the Lord your God has scattered you. If any of you are driven out to the farthest parts under heaven, from there the Lord your God will gather you, and from there He will bring you.</a:t>
            </a:r>
          </a:p>
        </p:txBody>
      </p:sp>
    </p:spTree>
    <p:extLst>
      <p:ext uri="{BB962C8B-B14F-4D97-AF65-F5344CB8AC3E}">
        <p14:creationId xmlns:p14="http://schemas.microsoft.com/office/powerpoint/2010/main" val="27901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EE27F-D4A7-54AA-9D54-21ECD48A5CE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5DB7-CEDD-F3C6-C822-48C9614284EF}"/>
              </a:ext>
            </a:extLst>
          </p:cNvPr>
          <p:cNvSpPr>
            <a:spLocks noGrp="1"/>
          </p:cNvSpPr>
          <p:nvPr>
            <p:ph idx="1"/>
          </p:nvPr>
        </p:nvSpPr>
        <p:spPr>
          <a:xfrm>
            <a:off x="2057400" y="1905000"/>
            <a:ext cx="8077200" cy="4704080"/>
          </a:xfrm>
        </p:spPr>
        <p:txBody>
          <a:bodyPr>
            <a:normAutofit/>
          </a:bodyPr>
          <a:lstStyle/>
          <a:p>
            <a:pPr marL="0" indent="0" algn="ctr">
              <a:buNone/>
            </a:pPr>
            <a:r>
              <a:rPr lang="en-US" sz="4400" dirty="0">
                <a:solidFill>
                  <a:schemeClr val="bg1"/>
                </a:solidFill>
              </a:rPr>
              <a:t>“I do not do this for your sake, O house of Israel, but for My holy name’s sake.”</a:t>
            </a:r>
            <a:br>
              <a:rPr lang="en-US" sz="4400" dirty="0">
                <a:solidFill>
                  <a:schemeClr val="bg1"/>
                </a:solidFill>
              </a:rPr>
            </a:br>
            <a:br>
              <a:rPr lang="en-US" sz="4400" dirty="0">
                <a:solidFill>
                  <a:schemeClr val="bg1"/>
                </a:solidFill>
              </a:rPr>
            </a:br>
            <a:r>
              <a:rPr lang="en-US" sz="4400" dirty="0">
                <a:solidFill>
                  <a:schemeClr val="bg1"/>
                </a:solidFill>
              </a:rPr>
              <a:t>Ezekiel 32:22</a:t>
            </a:r>
            <a:br>
              <a:rPr lang="en-US" sz="4400" b="1" dirty="0">
                <a:solidFill>
                  <a:schemeClr val="bg1"/>
                </a:solidFill>
              </a:rPr>
            </a:br>
            <a:endParaRPr lang="en-US" sz="5400" b="1" dirty="0">
              <a:solidFill>
                <a:schemeClr val="bg1"/>
              </a:solidFill>
            </a:endParaRPr>
          </a:p>
        </p:txBody>
      </p:sp>
    </p:spTree>
    <p:extLst>
      <p:ext uri="{BB962C8B-B14F-4D97-AF65-F5344CB8AC3E}">
        <p14:creationId xmlns:p14="http://schemas.microsoft.com/office/powerpoint/2010/main" val="4012950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2B7B1-96A6-79CE-59C8-CE5722D347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C4F0F-07BD-EF0A-DF8A-7D44B28F01A1}"/>
              </a:ext>
            </a:extLst>
          </p:cNvPr>
          <p:cNvSpPr>
            <a:spLocks noGrp="1"/>
          </p:cNvSpPr>
          <p:nvPr>
            <p:ph idx="1"/>
          </p:nvPr>
        </p:nvSpPr>
        <p:spPr>
          <a:xfrm>
            <a:off x="1257300" y="216131"/>
            <a:ext cx="9677400" cy="6425738"/>
          </a:xfrm>
        </p:spPr>
        <p:txBody>
          <a:bodyPr>
            <a:noAutofit/>
          </a:bodyPr>
          <a:lstStyle/>
          <a:p>
            <a:pPr marL="0" indent="0" algn="ctr">
              <a:lnSpc>
                <a:spcPct val="100000"/>
              </a:lnSpc>
              <a:spcBef>
                <a:spcPts val="0"/>
              </a:spcBef>
              <a:buNone/>
            </a:pPr>
            <a:r>
              <a:rPr lang="en-US" dirty="0">
                <a:solidFill>
                  <a:schemeClr val="bg1"/>
                </a:solidFill>
              </a:rPr>
              <a:t>Amos 9:15</a:t>
            </a:r>
            <a:br>
              <a:rPr lang="en-US" dirty="0">
                <a:solidFill>
                  <a:schemeClr val="bg1"/>
                </a:solidFill>
              </a:rPr>
            </a:br>
            <a:r>
              <a:rPr lang="en-US" dirty="0">
                <a:solidFill>
                  <a:schemeClr val="bg1"/>
                </a:solidFill>
              </a:rPr>
              <a:t>I will plant them in their land,</a:t>
            </a:r>
          </a:p>
          <a:p>
            <a:pPr marL="0" indent="0" algn="ctr">
              <a:lnSpc>
                <a:spcPct val="100000"/>
              </a:lnSpc>
              <a:spcBef>
                <a:spcPts val="0"/>
              </a:spcBef>
              <a:buNone/>
            </a:pPr>
            <a:r>
              <a:rPr lang="en-US" dirty="0">
                <a:solidFill>
                  <a:schemeClr val="bg1"/>
                </a:solidFill>
              </a:rPr>
              <a:t>And no longer shall they be pulled up</a:t>
            </a:r>
          </a:p>
          <a:p>
            <a:pPr marL="0" indent="0" algn="ctr">
              <a:lnSpc>
                <a:spcPct val="100000"/>
              </a:lnSpc>
              <a:spcBef>
                <a:spcPts val="0"/>
              </a:spcBef>
              <a:buNone/>
            </a:pPr>
            <a:r>
              <a:rPr lang="en-US" dirty="0">
                <a:solidFill>
                  <a:schemeClr val="bg1"/>
                </a:solidFill>
              </a:rPr>
              <a:t>From </a:t>
            </a:r>
            <a:r>
              <a:rPr lang="en-US" b="1" dirty="0">
                <a:solidFill>
                  <a:srgbClr val="FFFF00"/>
                </a:solidFill>
              </a:rPr>
              <a:t>the land I have given them</a:t>
            </a:r>
            <a:r>
              <a:rPr lang="en-US" dirty="0">
                <a:solidFill>
                  <a:schemeClr val="bg1"/>
                </a:solidFill>
              </a:rPr>
              <a:t>,”</a:t>
            </a:r>
          </a:p>
          <a:p>
            <a:pPr marL="0" indent="0" algn="ctr">
              <a:lnSpc>
                <a:spcPct val="100000"/>
              </a:lnSpc>
              <a:spcBef>
                <a:spcPts val="0"/>
              </a:spcBef>
              <a:buNone/>
            </a:pPr>
            <a:r>
              <a:rPr lang="en-US" dirty="0">
                <a:solidFill>
                  <a:schemeClr val="bg1"/>
                </a:solidFill>
              </a:rPr>
              <a:t>Says the Lord your God.</a:t>
            </a:r>
            <a:br>
              <a:rPr lang="en-US" dirty="0">
                <a:solidFill>
                  <a:schemeClr val="bg1"/>
                </a:solidFill>
              </a:rPr>
            </a:br>
            <a:br>
              <a:rPr lang="en-US" dirty="0">
                <a:solidFill>
                  <a:schemeClr val="bg1"/>
                </a:solidFill>
              </a:rPr>
            </a:br>
            <a:r>
              <a:rPr lang="en-US" dirty="0">
                <a:solidFill>
                  <a:schemeClr val="bg1"/>
                </a:solidFill>
              </a:rPr>
              <a:t>Zechariah 2:12</a:t>
            </a:r>
          </a:p>
          <a:p>
            <a:pPr marL="0" indent="0" algn="ctr">
              <a:buNone/>
            </a:pPr>
            <a:r>
              <a:rPr lang="en-US" dirty="0">
                <a:solidFill>
                  <a:schemeClr val="bg1"/>
                </a:solidFill>
              </a:rPr>
              <a:t>And the Lord </a:t>
            </a:r>
            <a:r>
              <a:rPr lang="en-US" b="1" dirty="0">
                <a:solidFill>
                  <a:srgbClr val="FFFF00"/>
                </a:solidFill>
              </a:rPr>
              <a:t>will take possession </a:t>
            </a:r>
            <a:r>
              <a:rPr lang="en-US" dirty="0">
                <a:solidFill>
                  <a:schemeClr val="bg1"/>
                </a:solidFill>
              </a:rPr>
              <a:t>of Judah as His inheritance in the Holy Land, and will again choose Jerusalem.</a:t>
            </a:r>
          </a:p>
          <a:p>
            <a:pPr marL="0" indent="0" algn="ctr">
              <a:buNone/>
            </a:pPr>
            <a:endParaRPr lang="en-US" sz="1050" dirty="0">
              <a:solidFill>
                <a:schemeClr val="bg1"/>
              </a:solidFill>
            </a:endParaRPr>
          </a:p>
          <a:p>
            <a:pPr marL="0" indent="0" algn="ctr">
              <a:buNone/>
            </a:pPr>
            <a:r>
              <a:rPr lang="en-US" dirty="0">
                <a:solidFill>
                  <a:schemeClr val="bg1"/>
                </a:solidFill>
              </a:rPr>
              <a:t>Obadiah 1:17</a:t>
            </a:r>
          </a:p>
          <a:p>
            <a:pPr marL="0" indent="0" algn="ctr">
              <a:lnSpc>
                <a:spcPct val="100000"/>
              </a:lnSpc>
              <a:spcBef>
                <a:spcPts val="0"/>
              </a:spcBef>
              <a:buNone/>
            </a:pPr>
            <a:r>
              <a:rPr lang="en-US" dirty="0">
                <a:solidFill>
                  <a:schemeClr val="bg1"/>
                </a:solidFill>
              </a:rPr>
              <a:t>“But on Mount Zion there shall be deliverance,</a:t>
            </a:r>
          </a:p>
          <a:p>
            <a:pPr marL="0" indent="0" algn="ctr">
              <a:lnSpc>
                <a:spcPct val="100000"/>
              </a:lnSpc>
              <a:spcBef>
                <a:spcPts val="0"/>
              </a:spcBef>
              <a:buNone/>
            </a:pPr>
            <a:r>
              <a:rPr lang="en-US" dirty="0">
                <a:solidFill>
                  <a:schemeClr val="bg1"/>
                </a:solidFill>
              </a:rPr>
              <a:t>And there shall be holiness;</a:t>
            </a:r>
          </a:p>
          <a:p>
            <a:pPr marL="0" indent="0" algn="ctr">
              <a:lnSpc>
                <a:spcPct val="100000"/>
              </a:lnSpc>
              <a:spcBef>
                <a:spcPts val="0"/>
              </a:spcBef>
              <a:buNone/>
            </a:pPr>
            <a:r>
              <a:rPr lang="en-US" dirty="0">
                <a:solidFill>
                  <a:schemeClr val="bg1"/>
                </a:solidFill>
              </a:rPr>
              <a:t>The house of Jacob </a:t>
            </a:r>
            <a:r>
              <a:rPr lang="en-US" b="1" dirty="0">
                <a:solidFill>
                  <a:srgbClr val="FFFF00"/>
                </a:solidFill>
              </a:rPr>
              <a:t>shall possess their possessions</a:t>
            </a:r>
            <a:r>
              <a:rPr lang="en-US" dirty="0">
                <a:solidFill>
                  <a:schemeClr val="bg1"/>
                </a:solidFill>
              </a:rPr>
              <a:t>.</a:t>
            </a:r>
          </a:p>
        </p:txBody>
      </p:sp>
    </p:spTree>
    <p:extLst>
      <p:ext uri="{BB962C8B-B14F-4D97-AF65-F5344CB8AC3E}">
        <p14:creationId xmlns:p14="http://schemas.microsoft.com/office/powerpoint/2010/main" val="3439649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5DEF4-FE39-4959-BA0C-951F52DD15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3DDFC-110E-FD0F-4C55-04A7B4326325}"/>
              </a:ext>
            </a:extLst>
          </p:cNvPr>
          <p:cNvSpPr>
            <a:spLocks noGrp="1"/>
          </p:cNvSpPr>
          <p:nvPr>
            <p:ph idx="1"/>
          </p:nvPr>
        </p:nvSpPr>
        <p:spPr>
          <a:xfrm>
            <a:off x="1527117" y="2159418"/>
            <a:ext cx="9137765" cy="5180720"/>
          </a:xfrm>
        </p:spPr>
        <p:txBody>
          <a:bodyPr>
            <a:normAutofit lnSpcReduction="10000"/>
          </a:bodyPr>
          <a:lstStyle/>
          <a:p>
            <a:pPr marL="0" indent="0" algn="ctr">
              <a:spcBef>
                <a:spcPts val="2400"/>
              </a:spcBef>
              <a:buNone/>
            </a:pPr>
            <a:r>
              <a:rPr lang="en-GB" sz="8600" dirty="0">
                <a:solidFill>
                  <a:schemeClr val="bg1"/>
                </a:solidFill>
              </a:rPr>
              <a:t>5</a:t>
            </a:r>
            <a:r>
              <a:rPr lang="en-GB" sz="10400" dirty="0">
                <a:solidFill>
                  <a:schemeClr val="bg1"/>
                </a:solidFill>
              </a:rPr>
              <a:t>. </a:t>
            </a:r>
            <a:r>
              <a:rPr lang="en-GB" sz="8000" dirty="0">
                <a:solidFill>
                  <a:schemeClr val="bg1"/>
                </a:solidFill>
              </a:rPr>
              <a:t>Christians are to defend Israel</a:t>
            </a:r>
            <a:br>
              <a:rPr lang="en-GB" sz="28700" dirty="0">
                <a:solidFill>
                  <a:schemeClr val="bg1"/>
                </a:solidFill>
              </a:rPr>
            </a:br>
            <a:endParaRPr lang="en-GB" sz="23300" dirty="0">
              <a:solidFill>
                <a:schemeClr val="bg1"/>
              </a:solidFill>
            </a:endParaRPr>
          </a:p>
          <a:p>
            <a:endParaRPr lang="en-GB" dirty="0"/>
          </a:p>
        </p:txBody>
      </p:sp>
    </p:spTree>
    <p:extLst>
      <p:ext uri="{BB962C8B-B14F-4D97-AF65-F5344CB8AC3E}">
        <p14:creationId xmlns:p14="http://schemas.microsoft.com/office/powerpoint/2010/main" val="1477614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0BB39-9915-E90E-A85E-CDD20B1691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6D982-6C5C-CFDB-AC98-5F9BC17D31C2}"/>
              </a:ext>
            </a:extLst>
          </p:cNvPr>
          <p:cNvSpPr>
            <a:spLocks noGrp="1"/>
          </p:cNvSpPr>
          <p:nvPr>
            <p:ph idx="1"/>
          </p:nvPr>
        </p:nvSpPr>
        <p:spPr>
          <a:xfrm>
            <a:off x="1120140" y="469669"/>
            <a:ext cx="10251671" cy="6151418"/>
          </a:xfrm>
        </p:spPr>
        <p:txBody>
          <a:bodyPr>
            <a:normAutofit/>
          </a:bodyPr>
          <a:lstStyle/>
          <a:p>
            <a:pPr marL="0" indent="0" algn="ctr">
              <a:buNone/>
            </a:pPr>
            <a:r>
              <a:rPr lang="en-US" sz="3600" dirty="0">
                <a:solidFill>
                  <a:schemeClr val="bg1"/>
                </a:solidFill>
              </a:rPr>
              <a:t>Zechariah 12:2-3</a:t>
            </a:r>
            <a:br>
              <a:rPr lang="en-US" sz="3600" dirty="0">
                <a:solidFill>
                  <a:schemeClr val="bg1"/>
                </a:solidFill>
              </a:rPr>
            </a:br>
            <a:br>
              <a:rPr lang="en-US" sz="4400" dirty="0">
                <a:solidFill>
                  <a:schemeClr val="bg1"/>
                </a:solidFill>
              </a:rPr>
            </a:br>
            <a:r>
              <a:rPr lang="en-US" sz="4000" dirty="0">
                <a:solidFill>
                  <a:schemeClr val="bg1"/>
                </a:solidFill>
              </a:rPr>
              <a:t>“Behold, I will make Jerusalem a </a:t>
            </a:r>
            <a:r>
              <a:rPr lang="en-US" sz="4000" b="1" dirty="0">
                <a:solidFill>
                  <a:srgbClr val="FFFF00"/>
                </a:solidFill>
              </a:rPr>
              <a:t>cup of drunkenness</a:t>
            </a:r>
            <a:r>
              <a:rPr lang="en-US" sz="4000" dirty="0">
                <a:solidFill>
                  <a:schemeClr val="bg1"/>
                </a:solidFill>
              </a:rPr>
              <a:t> to all the surrounding peoples, when they lay siege against Judah and Jerusalem. And it shall happen in that day that I will make Jerusalem a </a:t>
            </a:r>
            <a:r>
              <a:rPr lang="en-US" sz="4000" b="1" dirty="0">
                <a:solidFill>
                  <a:srgbClr val="FFFF00"/>
                </a:solidFill>
              </a:rPr>
              <a:t>very heavy stone </a:t>
            </a:r>
            <a:r>
              <a:rPr lang="en-US" sz="4000" dirty="0">
                <a:solidFill>
                  <a:schemeClr val="bg1"/>
                </a:solidFill>
              </a:rPr>
              <a:t>for all peoples; all who would heave it away will surely be cut in pieces, though all nations of the earth are gathered against it.”</a:t>
            </a:r>
          </a:p>
        </p:txBody>
      </p:sp>
    </p:spTree>
    <p:extLst>
      <p:ext uri="{BB962C8B-B14F-4D97-AF65-F5344CB8AC3E}">
        <p14:creationId xmlns:p14="http://schemas.microsoft.com/office/powerpoint/2010/main" val="232769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5618-3A95-1610-E411-11A21DD5D809}"/>
              </a:ext>
            </a:extLst>
          </p:cNvPr>
          <p:cNvSpPr>
            <a:spLocks noGrp="1"/>
          </p:cNvSpPr>
          <p:nvPr>
            <p:ph type="title"/>
          </p:nvPr>
        </p:nvSpPr>
        <p:spPr>
          <a:xfrm>
            <a:off x="0" y="153192"/>
            <a:ext cx="12192000" cy="1325563"/>
          </a:xfrm>
        </p:spPr>
        <p:txBody>
          <a:bodyPr>
            <a:normAutofit/>
          </a:bodyPr>
          <a:lstStyle/>
          <a:p>
            <a:pPr algn="ctr"/>
            <a:r>
              <a:rPr lang="en-GB" sz="4800" b="1" dirty="0">
                <a:solidFill>
                  <a:schemeClr val="bg1"/>
                </a:solidFill>
                <a:latin typeface="Arial" panose="020B0604020202020204" pitchFamily="34" charset="0"/>
                <a:cs typeface="Arial" panose="020B0604020202020204" pitchFamily="34" charset="0"/>
              </a:rPr>
              <a:t>Psalm 83:3-5</a:t>
            </a:r>
          </a:p>
        </p:txBody>
      </p:sp>
      <p:sp>
        <p:nvSpPr>
          <p:cNvPr id="3" name="Content Placeholder 2">
            <a:extLst>
              <a:ext uri="{FF2B5EF4-FFF2-40B4-BE49-F238E27FC236}">
                <a16:creationId xmlns:a16="http://schemas.microsoft.com/office/drawing/2014/main" id="{6743F055-815A-9657-6FBF-47D5A66C268F}"/>
              </a:ext>
            </a:extLst>
          </p:cNvPr>
          <p:cNvSpPr>
            <a:spLocks noGrp="1"/>
          </p:cNvSpPr>
          <p:nvPr>
            <p:ph idx="1"/>
          </p:nvPr>
        </p:nvSpPr>
        <p:spPr>
          <a:xfrm>
            <a:off x="168442" y="1690688"/>
            <a:ext cx="11855116" cy="4351338"/>
          </a:xfrm>
        </p:spPr>
        <p:txBody>
          <a:bodyPr>
            <a:normAutofit/>
          </a:bodyPr>
          <a:lstStyle/>
          <a:p>
            <a:pPr marL="0" indent="0" algn="ctr">
              <a:buNone/>
            </a:pPr>
            <a:r>
              <a:rPr lang="en-US" sz="4000" dirty="0">
                <a:solidFill>
                  <a:schemeClr val="bg1"/>
                </a:solidFill>
              </a:rPr>
              <a:t>They have taken crafty counsel against Your people,</a:t>
            </a:r>
            <a:br>
              <a:rPr lang="en-US" sz="4000" dirty="0">
                <a:solidFill>
                  <a:schemeClr val="bg1"/>
                </a:solidFill>
              </a:rPr>
            </a:br>
            <a:r>
              <a:rPr lang="en-US" sz="4000" dirty="0">
                <a:solidFill>
                  <a:schemeClr val="bg1"/>
                </a:solidFill>
              </a:rPr>
              <a:t>And consulted together against Your sheltered ones.</a:t>
            </a:r>
            <a:br>
              <a:rPr lang="en-US" sz="4000" dirty="0">
                <a:solidFill>
                  <a:schemeClr val="bg1"/>
                </a:solidFill>
              </a:rPr>
            </a:br>
            <a:r>
              <a:rPr lang="en-US" sz="4000" dirty="0">
                <a:solidFill>
                  <a:schemeClr val="bg1"/>
                </a:solidFill>
              </a:rPr>
              <a:t>They have said, </a:t>
            </a:r>
            <a:br>
              <a:rPr lang="en-US" sz="4000" dirty="0">
                <a:solidFill>
                  <a:schemeClr val="bg1"/>
                </a:solidFill>
              </a:rPr>
            </a:br>
            <a:r>
              <a:rPr lang="en-US" sz="4000" b="1" dirty="0">
                <a:solidFill>
                  <a:schemeClr val="bg1"/>
                </a:solidFill>
              </a:rPr>
              <a:t>“Come, and let us cut them off from </a:t>
            </a:r>
            <a:r>
              <a:rPr lang="en-US" sz="4000" b="1" i="1" dirty="0">
                <a:solidFill>
                  <a:schemeClr val="bg1"/>
                </a:solidFill>
              </a:rPr>
              <a:t>being</a:t>
            </a:r>
            <a:r>
              <a:rPr lang="en-US" sz="4000" b="1" dirty="0">
                <a:solidFill>
                  <a:schemeClr val="bg1"/>
                </a:solidFill>
              </a:rPr>
              <a:t> a nation,</a:t>
            </a:r>
            <a:br>
              <a:rPr lang="en-US" sz="4000" b="1" dirty="0">
                <a:solidFill>
                  <a:schemeClr val="bg1"/>
                </a:solidFill>
              </a:rPr>
            </a:br>
            <a:r>
              <a:rPr lang="en-US" sz="4000" b="1" dirty="0">
                <a:solidFill>
                  <a:schemeClr val="bg1"/>
                </a:solidFill>
              </a:rPr>
              <a:t>That the name of Israel may be remembered no more.”</a:t>
            </a:r>
            <a:br>
              <a:rPr lang="en-US" sz="4000" b="1" dirty="0">
                <a:solidFill>
                  <a:schemeClr val="bg1"/>
                </a:solidFill>
              </a:rPr>
            </a:br>
            <a:r>
              <a:rPr lang="en-US" sz="4000" dirty="0">
                <a:solidFill>
                  <a:schemeClr val="bg1"/>
                </a:solidFill>
              </a:rPr>
              <a:t>For they have consulted together with one consent;</a:t>
            </a:r>
            <a:br>
              <a:rPr lang="en-US" sz="4000" dirty="0">
                <a:solidFill>
                  <a:schemeClr val="bg1"/>
                </a:solidFill>
              </a:rPr>
            </a:br>
            <a:r>
              <a:rPr lang="en-US" sz="4000" dirty="0">
                <a:solidFill>
                  <a:schemeClr val="bg1"/>
                </a:solidFill>
              </a:rPr>
              <a:t>They form a confederacy against You:</a:t>
            </a:r>
          </a:p>
          <a:p>
            <a:pPr marL="0" indent="0">
              <a:buNone/>
            </a:pPr>
            <a:endParaRPr lang="en-GB" dirty="0">
              <a:solidFill>
                <a:schemeClr val="bg1"/>
              </a:solidFill>
            </a:endParaRPr>
          </a:p>
        </p:txBody>
      </p:sp>
    </p:spTree>
    <p:extLst>
      <p:ext uri="{BB962C8B-B14F-4D97-AF65-F5344CB8AC3E}">
        <p14:creationId xmlns:p14="http://schemas.microsoft.com/office/powerpoint/2010/main" val="1910233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8397-5C98-792F-8902-609012B5EFF0}"/>
            </a:ext>
          </a:extLst>
        </p:cNvPr>
        <p:cNvGrpSpPr/>
        <p:nvPr/>
      </p:nvGrpSpPr>
      <p:grpSpPr>
        <a:xfrm>
          <a:off x="0" y="0"/>
          <a:ext cx="0" cy="0"/>
          <a:chOff x="0" y="0"/>
          <a:chExt cx="0" cy="0"/>
        </a:xfrm>
      </p:grpSpPr>
      <p:pic>
        <p:nvPicPr>
          <p:cNvPr id="8194" name="30ACF57F-40E4-4EF8-BCC2-A640736FF4B1" descr="EA58ED4C-4B5C-4040-8518-CE553D04815A@TLBDIRECT">
            <a:extLst>
              <a:ext uri="{FF2B5EF4-FFF2-40B4-BE49-F238E27FC236}">
                <a16:creationId xmlns:a16="http://schemas.microsoft.com/office/drawing/2014/main" id="{120D6DE8-2BA3-5429-0CEB-96FFE36B73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201"/>
            <a:ext cx="12192000" cy="604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9747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FD65-6BD0-618B-4C82-A696D56BDE6A}"/>
              </a:ext>
            </a:extLst>
          </p:cNvPr>
          <p:cNvSpPr>
            <a:spLocks noGrp="1"/>
          </p:cNvSpPr>
          <p:nvPr>
            <p:ph type="ctrTitle"/>
          </p:nvPr>
        </p:nvSpPr>
        <p:spPr>
          <a:xfrm>
            <a:off x="1524000" y="1379037"/>
            <a:ext cx="9144000" cy="2387600"/>
          </a:xfrm>
        </p:spPr>
        <p:txBody>
          <a:bodyPr/>
          <a:lstStyle/>
          <a:p>
            <a:r>
              <a:rPr lang="en-GB" b="1" dirty="0">
                <a:solidFill>
                  <a:schemeClr val="bg1"/>
                </a:solidFill>
              </a:rPr>
              <a:t>Responding to the rise in antisemitism</a:t>
            </a:r>
          </a:p>
        </p:txBody>
      </p:sp>
      <p:sp>
        <p:nvSpPr>
          <p:cNvPr id="3" name="Subtitle 2">
            <a:extLst>
              <a:ext uri="{FF2B5EF4-FFF2-40B4-BE49-F238E27FC236}">
                <a16:creationId xmlns:a16="http://schemas.microsoft.com/office/drawing/2014/main" id="{A3B55EF7-D05D-C488-1263-5A491399CAA4}"/>
              </a:ext>
            </a:extLst>
          </p:cNvPr>
          <p:cNvSpPr>
            <a:spLocks noGrp="1"/>
          </p:cNvSpPr>
          <p:nvPr>
            <p:ph type="subTitle" idx="1"/>
          </p:nvPr>
        </p:nvSpPr>
        <p:spPr>
          <a:xfrm>
            <a:off x="1524000" y="3766637"/>
            <a:ext cx="9144000" cy="1655762"/>
          </a:xfrm>
        </p:spPr>
        <p:txBody>
          <a:bodyPr>
            <a:normAutofit/>
          </a:bodyPr>
          <a:lstStyle/>
          <a:p>
            <a:r>
              <a:rPr lang="en-GB" sz="3200" dirty="0">
                <a:solidFill>
                  <a:schemeClr val="bg1"/>
                </a:solidFill>
              </a:rPr>
              <a:t>Alastair Kirk</a:t>
            </a:r>
          </a:p>
        </p:txBody>
      </p:sp>
    </p:spTree>
    <p:extLst>
      <p:ext uri="{BB962C8B-B14F-4D97-AF65-F5344CB8AC3E}">
        <p14:creationId xmlns:p14="http://schemas.microsoft.com/office/powerpoint/2010/main" val="1332597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814846-9CE6-300E-5E67-AD6E69D80A2B}"/>
              </a:ext>
            </a:extLst>
          </p:cNvPr>
          <p:cNvSpPr>
            <a:spLocks noGrp="1"/>
          </p:cNvSpPr>
          <p:nvPr>
            <p:ph type="title"/>
          </p:nvPr>
        </p:nvSpPr>
        <p:spPr>
          <a:xfrm>
            <a:off x="838200" y="2019257"/>
            <a:ext cx="10515600" cy="1719262"/>
          </a:xfrm>
        </p:spPr>
        <p:txBody>
          <a:bodyPr/>
          <a:lstStyle/>
          <a:p>
            <a:pPr algn="ctr"/>
            <a:r>
              <a:rPr lang="en-GB" b="1" dirty="0">
                <a:solidFill>
                  <a:schemeClr val="bg1"/>
                </a:solidFill>
              </a:rPr>
              <a:t>The Burden</a:t>
            </a:r>
          </a:p>
        </p:txBody>
      </p:sp>
    </p:spTree>
    <p:extLst>
      <p:ext uri="{BB962C8B-B14F-4D97-AF65-F5344CB8AC3E}">
        <p14:creationId xmlns:p14="http://schemas.microsoft.com/office/powerpoint/2010/main" val="243127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5812-07C3-E58E-D219-C1E368AFFE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BBAE5FF-EA8D-5F37-A10B-455DD429DBB3}"/>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587893D4-9840-2EFE-5001-B57ED9013227}"/>
              </a:ext>
            </a:extLst>
          </p:cNvPr>
          <p:cNvPicPr>
            <a:picLocks noChangeAspect="1"/>
          </p:cNvPicPr>
          <p:nvPr/>
        </p:nvPicPr>
        <p:blipFill>
          <a:blip r:embed="rId2"/>
          <a:stretch>
            <a:fillRect/>
          </a:stretch>
        </p:blipFill>
        <p:spPr>
          <a:xfrm>
            <a:off x="492706" y="222790"/>
            <a:ext cx="4787216" cy="6270085"/>
          </a:xfrm>
          <a:prstGeom prst="rect">
            <a:avLst/>
          </a:prstGeom>
        </p:spPr>
      </p:pic>
      <p:pic>
        <p:nvPicPr>
          <p:cNvPr id="4098" name="Picture 2" descr="Alastair Kirk and Keir Starmer">
            <a:extLst>
              <a:ext uri="{FF2B5EF4-FFF2-40B4-BE49-F238E27FC236}">
                <a16:creationId xmlns:a16="http://schemas.microsoft.com/office/drawing/2014/main" id="{3D30F054-F52F-9CEF-D63F-805F7E7AA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851" y="1352644"/>
            <a:ext cx="6075720" cy="341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523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76FCF-531B-E9D4-E744-ECF38E245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62EB06-B51E-EE2B-8999-A29572DF0916}"/>
              </a:ext>
            </a:extLst>
          </p:cNvPr>
          <p:cNvSpPr>
            <a:spLocks noGrp="1"/>
          </p:cNvSpPr>
          <p:nvPr>
            <p:ph type="title"/>
          </p:nvPr>
        </p:nvSpPr>
        <p:spPr>
          <a:xfrm>
            <a:off x="838200" y="2019257"/>
            <a:ext cx="10515600" cy="1719262"/>
          </a:xfrm>
        </p:spPr>
        <p:txBody>
          <a:bodyPr/>
          <a:lstStyle/>
          <a:p>
            <a:pPr algn="ctr"/>
            <a:r>
              <a:rPr lang="en-GB" b="1" dirty="0">
                <a:solidFill>
                  <a:schemeClr val="bg1"/>
                </a:solidFill>
              </a:rPr>
              <a:t>The Stages of Antisemitism</a:t>
            </a:r>
          </a:p>
        </p:txBody>
      </p:sp>
    </p:spTree>
    <p:extLst>
      <p:ext uri="{BB962C8B-B14F-4D97-AF65-F5344CB8AC3E}">
        <p14:creationId xmlns:p14="http://schemas.microsoft.com/office/powerpoint/2010/main" val="582477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7A06-59A1-9DB2-6DD0-C3A7B63BCF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5C7FC-181A-AEA3-C8C2-B6DFE602F604}"/>
              </a:ext>
            </a:extLst>
          </p:cNvPr>
          <p:cNvSpPr>
            <a:spLocks noGrp="1"/>
          </p:cNvSpPr>
          <p:nvPr>
            <p:ph type="title"/>
          </p:nvPr>
        </p:nvSpPr>
        <p:spPr>
          <a:xfrm>
            <a:off x="770021" y="4343401"/>
            <a:ext cx="10651958" cy="1110916"/>
          </a:xfrm>
        </p:spPr>
        <p:txBody>
          <a:bodyPr>
            <a:noAutofit/>
          </a:bodyPr>
          <a:lstStyle/>
          <a:p>
            <a:r>
              <a:rPr lang="en-US" sz="4000" dirty="0">
                <a:latin typeface="Arial" panose="020B0604020202020204" pitchFamily="34" charset="0"/>
                <a:cs typeface="Arial" panose="020B0604020202020204" pitchFamily="34" charset="0"/>
              </a:rPr>
              <a:t>But it so happened, when Sanballat heard that we were rebuilding the wall, that he was furious and very indignant, and mocked the Jews. And he spoke before his brethren and the army of Samaria, and said, “What are these feeble Jews doing? </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400" i="1" dirty="0">
                <a:solidFill>
                  <a:srgbClr val="0070C0"/>
                </a:solidFill>
                <a:latin typeface="Arial" panose="020B0604020202020204" pitchFamily="34" charset="0"/>
                <a:cs typeface="Arial" panose="020B0604020202020204" pitchFamily="34" charset="0"/>
              </a:rPr>
            </a:br>
            <a:endParaRPr lang="en-US" sz="2400" i="1"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AD57EE8-C1BC-89D3-E9EF-9E1EF28BA97C}"/>
              </a:ext>
            </a:extLst>
          </p:cNvPr>
          <p:cNvSpPr txBox="1">
            <a:spLocks/>
          </p:cNvSpPr>
          <p:nvPr/>
        </p:nvSpPr>
        <p:spPr>
          <a:xfrm>
            <a:off x="549440" y="-627731"/>
            <a:ext cx="8353928" cy="4056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Trends of antisemitism</a:t>
            </a:r>
            <a:b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r>
              <a:rPr kumimoji="0" lang="en-GB" sz="4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PHASE 1 – Words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Nehemiah 4:1-2a</a:t>
            </a:r>
            <a:br>
              <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984892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1C917-B071-C689-FCBE-C74F74167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CA5F1B-2AFC-D102-108C-B92C2EF9CBA9}"/>
              </a:ext>
            </a:extLst>
          </p:cNvPr>
          <p:cNvSpPr>
            <a:spLocks noGrp="1"/>
          </p:cNvSpPr>
          <p:nvPr>
            <p:ph type="title"/>
          </p:nvPr>
        </p:nvSpPr>
        <p:spPr>
          <a:xfrm>
            <a:off x="770021" y="4343401"/>
            <a:ext cx="10651958" cy="1110916"/>
          </a:xfrm>
        </p:spPr>
        <p:txBody>
          <a:bodyPr>
            <a:noAutofit/>
          </a:bodyPr>
          <a:lstStyle/>
          <a:p>
            <a:r>
              <a:rPr lang="en-US" sz="4000" dirty="0">
                <a:latin typeface="Arial" panose="020B0604020202020204" pitchFamily="34" charset="0"/>
                <a:cs typeface="Arial" panose="020B0604020202020204" pitchFamily="34" charset="0"/>
              </a:rPr>
              <a:t>But it so happened, when </a:t>
            </a:r>
            <a:r>
              <a:rPr lang="en-US" sz="4000" b="1" dirty="0">
                <a:highlight>
                  <a:srgbClr val="FFFF00"/>
                </a:highlight>
                <a:latin typeface="Arial" panose="020B0604020202020204" pitchFamily="34" charset="0"/>
                <a:cs typeface="Arial" panose="020B0604020202020204" pitchFamily="34" charset="0"/>
              </a:rPr>
              <a:t>Sanballat</a:t>
            </a:r>
            <a:r>
              <a:rPr lang="en-US" sz="4000" dirty="0">
                <a:latin typeface="Arial" panose="020B0604020202020204" pitchFamily="34" charset="0"/>
                <a:cs typeface="Arial" panose="020B0604020202020204" pitchFamily="34" charset="0"/>
              </a:rPr>
              <a:t> heard that we were rebuilding the wall, that he was </a:t>
            </a:r>
            <a:r>
              <a:rPr lang="en-US" sz="4000" b="1" dirty="0">
                <a:highlight>
                  <a:srgbClr val="00FF00"/>
                </a:highlight>
                <a:latin typeface="Arial" panose="020B0604020202020204" pitchFamily="34" charset="0"/>
                <a:cs typeface="Arial" panose="020B0604020202020204" pitchFamily="34" charset="0"/>
              </a:rPr>
              <a:t>furious and very indignant</a:t>
            </a:r>
            <a:r>
              <a:rPr lang="en-US" sz="4000" dirty="0">
                <a:latin typeface="Arial" panose="020B0604020202020204" pitchFamily="34" charset="0"/>
                <a:cs typeface="Arial" panose="020B0604020202020204" pitchFamily="34" charset="0"/>
              </a:rPr>
              <a:t>, and </a:t>
            </a:r>
            <a:r>
              <a:rPr lang="en-US" sz="4000" b="1" dirty="0">
                <a:highlight>
                  <a:srgbClr val="FF00FF"/>
                </a:highlight>
                <a:latin typeface="Arial" panose="020B0604020202020204" pitchFamily="34" charset="0"/>
                <a:cs typeface="Arial" panose="020B0604020202020204" pitchFamily="34" charset="0"/>
              </a:rPr>
              <a:t>mocked</a:t>
            </a:r>
            <a:r>
              <a:rPr lang="en-US" sz="4000" dirty="0">
                <a:latin typeface="Arial" panose="020B0604020202020204" pitchFamily="34" charset="0"/>
                <a:cs typeface="Arial" panose="020B0604020202020204" pitchFamily="34" charset="0"/>
              </a:rPr>
              <a:t> the Jews. And he spoke before his brethren and the army of Samaria, and said, “What are these feeble Jews doing? </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400" i="1" dirty="0">
                <a:solidFill>
                  <a:srgbClr val="0070C0"/>
                </a:solidFill>
                <a:latin typeface="Arial" panose="020B0604020202020204" pitchFamily="34" charset="0"/>
                <a:cs typeface="Arial" panose="020B0604020202020204" pitchFamily="34" charset="0"/>
              </a:rPr>
            </a:br>
            <a:endParaRPr lang="en-US" sz="2400" i="1"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CD80495-DD48-E7A0-8836-9E766A83F0AB}"/>
              </a:ext>
            </a:extLst>
          </p:cNvPr>
          <p:cNvSpPr txBox="1">
            <a:spLocks/>
          </p:cNvSpPr>
          <p:nvPr/>
        </p:nvSpPr>
        <p:spPr>
          <a:xfrm>
            <a:off x="549440" y="-627731"/>
            <a:ext cx="8353928" cy="4056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Trends of antisemitism</a:t>
            </a:r>
            <a:b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r>
              <a:rPr kumimoji="0" lang="en-GB" sz="4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PHASE 1 – Words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Nehemiah 4:1-2a</a:t>
            </a:r>
            <a:br>
              <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1303613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BE0B6-6CCB-BC76-4086-596BA7549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D6A63-50B1-EAFE-FC3E-435EA9A49D21}"/>
              </a:ext>
            </a:extLst>
          </p:cNvPr>
          <p:cNvSpPr>
            <a:spLocks noGrp="1"/>
          </p:cNvSpPr>
          <p:nvPr>
            <p:ph type="title"/>
          </p:nvPr>
        </p:nvSpPr>
        <p:spPr>
          <a:xfrm>
            <a:off x="770021" y="4343401"/>
            <a:ext cx="10651958" cy="1110916"/>
          </a:xfrm>
        </p:spPr>
        <p:txBody>
          <a:bodyPr>
            <a:noAutofit/>
          </a:bodyPr>
          <a:lstStyle/>
          <a:p>
            <a:r>
              <a:rPr lang="en-US" sz="4000" dirty="0">
                <a:latin typeface="Arial" panose="020B0604020202020204" pitchFamily="34" charset="0"/>
                <a:cs typeface="Arial" panose="020B0604020202020204" pitchFamily="34" charset="0"/>
              </a:rPr>
              <a:t>When Sanballat the </a:t>
            </a:r>
            <a:r>
              <a:rPr lang="en-US" sz="4000" dirty="0" err="1">
                <a:latin typeface="Arial" panose="020B0604020202020204" pitchFamily="34" charset="0"/>
                <a:cs typeface="Arial" panose="020B0604020202020204" pitchFamily="34" charset="0"/>
              </a:rPr>
              <a:t>Horonite</a:t>
            </a:r>
            <a:r>
              <a:rPr lang="en-US" sz="4000" dirty="0">
                <a:latin typeface="Arial" panose="020B0604020202020204" pitchFamily="34" charset="0"/>
                <a:cs typeface="Arial" panose="020B0604020202020204" pitchFamily="34" charset="0"/>
              </a:rPr>
              <a:t> and </a:t>
            </a:r>
            <a:r>
              <a:rPr lang="en-US" sz="4000" dirty="0" err="1">
                <a:latin typeface="Arial" panose="020B0604020202020204" pitchFamily="34" charset="0"/>
                <a:cs typeface="Arial" panose="020B0604020202020204" pitchFamily="34" charset="0"/>
              </a:rPr>
              <a:t>Tobiah</a:t>
            </a:r>
            <a:r>
              <a:rPr lang="en-US" sz="4000" dirty="0">
                <a:latin typeface="Arial" panose="020B0604020202020204" pitchFamily="34" charset="0"/>
                <a:cs typeface="Arial" panose="020B0604020202020204" pitchFamily="34" charset="0"/>
              </a:rPr>
              <a:t> the Ammonite official heard of it, they were </a:t>
            </a:r>
            <a:r>
              <a:rPr lang="en-US" sz="4000" b="1" dirty="0">
                <a:highlight>
                  <a:srgbClr val="FFFF00"/>
                </a:highlight>
                <a:latin typeface="Arial" panose="020B0604020202020204" pitchFamily="34" charset="0"/>
                <a:cs typeface="Arial" panose="020B0604020202020204" pitchFamily="34" charset="0"/>
              </a:rPr>
              <a:t>deeply disturbed</a:t>
            </a:r>
            <a:r>
              <a:rPr lang="en-US" sz="4000" dirty="0">
                <a:latin typeface="Arial" panose="020B0604020202020204" pitchFamily="34" charset="0"/>
                <a:cs typeface="Arial" panose="020B0604020202020204" pitchFamily="34" charset="0"/>
              </a:rPr>
              <a:t> that a man had come to seek the </a:t>
            </a:r>
            <a:r>
              <a:rPr lang="en-US" sz="4000" b="1" dirty="0">
                <a:highlight>
                  <a:srgbClr val="FFFF00"/>
                </a:highlight>
                <a:latin typeface="Arial" panose="020B0604020202020204" pitchFamily="34" charset="0"/>
                <a:cs typeface="Arial" panose="020B0604020202020204" pitchFamily="34" charset="0"/>
              </a:rPr>
              <a:t>well-being</a:t>
            </a:r>
            <a:r>
              <a:rPr lang="en-US" sz="4000" dirty="0">
                <a:latin typeface="Arial" panose="020B0604020202020204" pitchFamily="34" charset="0"/>
                <a:cs typeface="Arial" panose="020B0604020202020204" pitchFamily="34" charset="0"/>
              </a:rPr>
              <a:t> of the children of Israel.</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400" i="1" dirty="0">
                <a:solidFill>
                  <a:srgbClr val="0070C0"/>
                </a:solidFill>
                <a:latin typeface="Arial" panose="020B0604020202020204" pitchFamily="34" charset="0"/>
                <a:cs typeface="Arial" panose="020B0604020202020204" pitchFamily="34" charset="0"/>
              </a:rPr>
            </a:br>
            <a:endParaRPr lang="en-US" sz="2400" i="1"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796040B-15EC-993A-5C92-8BE0B3489A31}"/>
              </a:ext>
            </a:extLst>
          </p:cNvPr>
          <p:cNvSpPr txBox="1">
            <a:spLocks/>
          </p:cNvSpPr>
          <p:nvPr/>
        </p:nvSpPr>
        <p:spPr>
          <a:xfrm>
            <a:off x="549440" y="-627731"/>
            <a:ext cx="8353928" cy="4056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Trends of antisemitism</a:t>
            </a:r>
            <a:b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r>
              <a:rPr kumimoji="0" lang="en-GB" sz="4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PHASE 1 – Words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Nehemiah 2:10</a:t>
            </a:r>
            <a:br>
              <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3004061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780A-91C1-7FA1-3A37-624C1B3F2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C471D-5F93-B761-474D-401CA7ACD8AE}"/>
              </a:ext>
            </a:extLst>
          </p:cNvPr>
          <p:cNvSpPr>
            <a:spLocks noGrp="1"/>
          </p:cNvSpPr>
          <p:nvPr>
            <p:ph type="title"/>
          </p:nvPr>
        </p:nvSpPr>
        <p:spPr>
          <a:xfrm>
            <a:off x="770021" y="4343401"/>
            <a:ext cx="10651958" cy="1110916"/>
          </a:xfrm>
        </p:spPr>
        <p:txBody>
          <a:bodyPr>
            <a:noAutofit/>
          </a:bodyPr>
          <a:lstStyle/>
          <a:p>
            <a:r>
              <a:rPr lang="en-US" sz="4000" dirty="0">
                <a:latin typeface="Arial" panose="020B0604020202020204" pitchFamily="34" charset="0"/>
                <a:cs typeface="Arial" panose="020B0604020202020204" pitchFamily="34" charset="0"/>
              </a:rPr>
              <a:t>But it so happened, when </a:t>
            </a:r>
            <a:r>
              <a:rPr lang="en-US" sz="4000" b="1" dirty="0">
                <a:highlight>
                  <a:srgbClr val="FFFF00"/>
                </a:highlight>
                <a:latin typeface="Arial" panose="020B0604020202020204" pitchFamily="34" charset="0"/>
                <a:cs typeface="Arial" panose="020B0604020202020204" pitchFamily="34" charset="0"/>
              </a:rPr>
              <a:t>Sanballat</a:t>
            </a:r>
            <a:r>
              <a:rPr lang="en-US" sz="4000" dirty="0">
                <a:latin typeface="Arial" panose="020B0604020202020204" pitchFamily="34" charset="0"/>
                <a:cs typeface="Arial" panose="020B0604020202020204" pitchFamily="34" charset="0"/>
              </a:rPr>
              <a:t> heard that we were rebuilding the wall, that he was </a:t>
            </a:r>
            <a:r>
              <a:rPr lang="en-US" sz="4000" b="1" dirty="0">
                <a:highlight>
                  <a:srgbClr val="00FF00"/>
                </a:highlight>
                <a:latin typeface="Arial" panose="020B0604020202020204" pitchFamily="34" charset="0"/>
                <a:cs typeface="Arial" panose="020B0604020202020204" pitchFamily="34" charset="0"/>
              </a:rPr>
              <a:t>furious and very indignant</a:t>
            </a:r>
            <a:r>
              <a:rPr lang="en-US" sz="4000" dirty="0">
                <a:latin typeface="Arial" panose="020B0604020202020204" pitchFamily="34" charset="0"/>
                <a:cs typeface="Arial" panose="020B0604020202020204" pitchFamily="34" charset="0"/>
              </a:rPr>
              <a:t>, and </a:t>
            </a:r>
            <a:r>
              <a:rPr lang="en-US" sz="4000" b="1" dirty="0">
                <a:highlight>
                  <a:srgbClr val="FF00FF"/>
                </a:highlight>
                <a:latin typeface="Arial" panose="020B0604020202020204" pitchFamily="34" charset="0"/>
                <a:cs typeface="Arial" panose="020B0604020202020204" pitchFamily="34" charset="0"/>
              </a:rPr>
              <a:t>mocked</a:t>
            </a:r>
            <a:r>
              <a:rPr lang="en-US" sz="4000" dirty="0">
                <a:latin typeface="Arial" panose="020B0604020202020204" pitchFamily="34" charset="0"/>
                <a:cs typeface="Arial" panose="020B0604020202020204" pitchFamily="34" charset="0"/>
              </a:rPr>
              <a:t> the Jews. And he spoke before his brethren and the army of Samaria, and said, “What are these feeble Jews doing? </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400" i="1" dirty="0">
                <a:solidFill>
                  <a:srgbClr val="0070C0"/>
                </a:solidFill>
                <a:latin typeface="Arial" panose="020B0604020202020204" pitchFamily="34" charset="0"/>
                <a:cs typeface="Arial" panose="020B0604020202020204" pitchFamily="34" charset="0"/>
              </a:rPr>
            </a:br>
            <a:endParaRPr lang="en-US" sz="2400" i="1"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888E491-5737-3466-84EB-EBEAD2623C8A}"/>
              </a:ext>
            </a:extLst>
          </p:cNvPr>
          <p:cNvSpPr txBox="1">
            <a:spLocks/>
          </p:cNvSpPr>
          <p:nvPr/>
        </p:nvSpPr>
        <p:spPr>
          <a:xfrm>
            <a:off x="549440" y="-627731"/>
            <a:ext cx="8353928" cy="4056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Trends of antisemitism</a:t>
            </a:r>
            <a:b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r>
              <a:rPr kumimoji="0" lang="en-GB" sz="4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PHASE 1 – Words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Nehemiah 4:1-2a</a:t>
            </a:r>
            <a:br>
              <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016151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561FF-5D3A-19AF-DDE0-15FFB750FB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EEB26-06A9-DEF1-6B45-6B19C172BD35}"/>
              </a:ext>
            </a:extLst>
          </p:cNvPr>
          <p:cNvSpPr>
            <a:spLocks noGrp="1"/>
          </p:cNvSpPr>
          <p:nvPr>
            <p:ph type="title"/>
          </p:nvPr>
        </p:nvSpPr>
        <p:spPr>
          <a:xfrm>
            <a:off x="770021" y="4680285"/>
            <a:ext cx="10651958" cy="1110916"/>
          </a:xfrm>
        </p:spPr>
        <p:txBody>
          <a:bodyPr>
            <a:noAutofit/>
          </a:bodyPr>
          <a:lstStyle/>
          <a:p>
            <a:r>
              <a:rPr lang="en-US" sz="4000" dirty="0">
                <a:latin typeface="Arial" panose="020B0604020202020204" pitchFamily="34" charset="0"/>
                <a:cs typeface="Arial" panose="020B0604020202020204" pitchFamily="34" charset="0"/>
              </a:rPr>
              <a:t>Now it happened, when </a:t>
            </a:r>
            <a:r>
              <a:rPr lang="en-US" sz="4000" b="1" dirty="0">
                <a:highlight>
                  <a:srgbClr val="FFFF00"/>
                </a:highlight>
                <a:latin typeface="Arial" panose="020B0604020202020204" pitchFamily="34" charset="0"/>
                <a:cs typeface="Arial" panose="020B0604020202020204" pitchFamily="34" charset="0"/>
              </a:rPr>
              <a:t>Sanballat, </a:t>
            </a:r>
            <a:r>
              <a:rPr lang="en-US" sz="4000" b="1" dirty="0" err="1">
                <a:highlight>
                  <a:srgbClr val="FFFF00"/>
                </a:highlight>
                <a:latin typeface="Arial" panose="020B0604020202020204" pitchFamily="34" charset="0"/>
                <a:cs typeface="Arial" panose="020B0604020202020204" pitchFamily="34" charset="0"/>
              </a:rPr>
              <a:t>Tobiah</a:t>
            </a:r>
            <a:r>
              <a:rPr lang="en-US" sz="4000" b="1" dirty="0">
                <a:highlight>
                  <a:srgbClr val="FFFF00"/>
                </a:highlight>
                <a:latin typeface="Arial" panose="020B0604020202020204" pitchFamily="34" charset="0"/>
                <a:cs typeface="Arial" panose="020B0604020202020204" pitchFamily="34" charset="0"/>
              </a:rPr>
              <a:t>, the Arabs, the Ammonites, and the </a:t>
            </a:r>
            <a:r>
              <a:rPr lang="en-US" sz="4000" b="1" dirty="0" err="1">
                <a:highlight>
                  <a:srgbClr val="FFFF00"/>
                </a:highlight>
                <a:latin typeface="Arial" panose="020B0604020202020204" pitchFamily="34" charset="0"/>
                <a:cs typeface="Arial" panose="020B0604020202020204" pitchFamily="34" charset="0"/>
              </a:rPr>
              <a:t>Ashdodites</a:t>
            </a:r>
            <a:r>
              <a:rPr lang="en-US" sz="4000" b="1" dirty="0">
                <a:highlight>
                  <a:srgbClr val="FFFF00"/>
                </a:highlight>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heard that the walls of Jerusalem were being restored and the gaps were beginning to be closed, that they became </a:t>
            </a:r>
            <a:r>
              <a:rPr lang="en-US" sz="4000" b="1" dirty="0">
                <a:highlight>
                  <a:srgbClr val="00FF00"/>
                </a:highlight>
                <a:latin typeface="Arial" panose="020B0604020202020204" pitchFamily="34" charset="0"/>
                <a:cs typeface="Arial" panose="020B0604020202020204" pitchFamily="34" charset="0"/>
              </a:rPr>
              <a:t>very angry</a:t>
            </a:r>
            <a:r>
              <a:rPr lang="en-US" sz="4000" dirty="0">
                <a:latin typeface="Arial" panose="020B0604020202020204" pitchFamily="34" charset="0"/>
                <a:cs typeface="Arial" panose="020B0604020202020204" pitchFamily="34" charset="0"/>
              </a:rPr>
              <a:t>, and all of them </a:t>
            </a:r>
            <a:r>
              <a:rPr lang="en-US" sz="4000" b="1" dirty="0">
                <a:highlight>
                  <a:srgbClr val="FF00FF"/>
                </a:highlight>
                <a:latin typeface="Arial" panose="020B0604020202020204" pitchFamily="34" charset="0"/>
                <a:cs typeface="Arial" panose="020B0604020202020204" pitchFamily="34" charset="0"/>
              </a:rPr>
              <a:t>conspired</a:t>
            </a:r>
            <a:r>
              <a:rPr lang="en-US" sz="4000" dirty="0">
                <a:latin typeface="Arial" panose="020B0604020202020204" pitchFamily="34" charset="0"/>
                <a:cs typeface="Arial" panose="020B0604020202020204" pitchFamily="34" charset="0"/>
              </a:rPr>
              <a:t> together to come and attack Jerusalem and create </a:t>
            </a:r>
            <a:r>
              <a:rPr lang="en-US" sz="4000" b="1" dirty="0">
                <a:highlight>
                  <a:srgbClr val="FF00FF"/>
                </a:highlight>
                <a:latin typeface="Arial" panose="020B0604020202020204" pitchFamily="34" charset="0"/>
                <a:cs typeface="Arial" panose="020B0604020202020204" pitchFamily="34" charset="0"/>
              </a:rPr>
              <a:t>confusion</a:t>
            </a:r>
            <a:r>
              <a:rPr lang="en-US" sz="4000" dirty="0">
                <a:latin typeface="Arial" panose="020B0604020202020204" pitchFamily="34" charset="0"/>
                <a:cs typeface="Arial" panose="020B0604020202020204" pitchFamily="34" charset="0"/>
              </a:rPr>
              <a:t>.</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400" i="1" dirty="0">
                <a:solidFill>
                  <a:srgbClr val="0070C0"/>
                </a:solidFill>
                <a:latin typeface="Arial" panose="020B0604020202020204" pitchFamily="34" charset="0"/>
                <a:cs typeface="Arial" panose="020B0604020202020204" pitchFamily="34" charset="0"/>
              </a:rPr>
            </a:br>
            <a:endParaRPr lang="en-US" sz="2400" i="1"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8D63A15-5F6C-17B7-E292-AD2C63AB1925}"/>
              </a:ext>
            </a:extLst>
          </p:cNvPr>
          <p:cNvSpPr txBox="1">
            <a:spLocks/>
          </p:cNvSpPr>
          <p:nvPr/>
        </p:nvSpPr>
        <p:spPr>
          <a:xfrm>
            <a:off x="549440" y="-627731"/>
            <a:ext cx="8353928" cy="4056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Trends of antisemitism</a:t>
            </a:r>
            <a:b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r>
              <a:rPr kumimoji="0" lang="en-GB" sz="4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PHASE 2 – Confusion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Nehemiah 4:7-8</a:t>
            </a:r>
            <a:br>
              <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76909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651A-EEA6-0E1E-C1FF-7E154EBCB7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33B69A5-F551-3749-7F3F-545AFF93F090}"/>
              </a:ext>
            </a:extLst>
          </p:cNvPr>
          <p:cNvSpPr>
            <a:spLocks noGrp="1"/>
          </p:cNvSpPr>
          <p:nvPr>
            <p:ph idx="1"/>
          </p:nvPr>
        </p:nvSpPr>
        <p:spPr/>
        <p:txBody>
          <a:bodyPr/>
          <a:lstStyle/>
          <a:p>
            <a:endParaRPr lang="en-GB"/>
          </a:p>
        </p:txBody>
      </p:sp>
      <p:pic>
        <p:nvPicPr>
          <p:cNvPr id="1026" name="Picture 2" descr="The girl who witnessed Kristallnacht - BBC News">
            <a:extLst>
              <a:ext uri="{FF2B5EF4-FFF2-40B4-BE49-F238E27FC236}">
                <a16:creationId xmlns:a16="http://schemas.microsoft.com/office/drawing/2014/main" id="{B9CC8A18-9F83-6C74-1119-199D13F49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3131"/>
            <a:ext cx="12192000" cy="874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972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7DC4752F-97DA-AAFF-E8EE-BBDF50898D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070" b="4676"/>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76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21EE-A3AB-6142-70D5-D765ED736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16304-B50B-581A-BED9-492A4B07CF6A}"/>
              </a:ext>
            </a:extLst>
          </p:cNvPr>
          <p:cNvSpPr>
            <a:spLocks noGrp="1"/>
          </p:cNvSpPr>
          <p:nvPr>
            <p:ph type="title"/>
          </p:nvPr>
        </p:nvSpPr>
        <p:spPr>
          <a:xfrm>
            <a:off x="770021" y="4054644"/>
            <a:ext cx="10651958" cy="1110916"/>
          </a:xfrm>
        </p:spPr>
        <p:txBody>
          <a:bodyPr>
            <a:noAutofit/>
          </a:bodyPr>
          <a:lstStyle/>
          <a:p>
            <a:r>
              <a:rPr lang="en-US" sz="4000" dirty="0">
                <a:latin typeface="Arial" panose="020B0604020202020204" pitchFamily="34" charset="0"/>
                <a:cs typeface="Arial" panose="020B0604020202020204" pitchFamily="34" charset="0"/>
              </a:rPr>
              <a:t>And our </a:t>
            </a:r>
            <a:r>
              <a:rPr lang="en-US" sz="4000" b="1" dirty="0">
                <a:highlight>
                  <a:srgbClr val="FFFF00"/>
                </a:highlight>
                <a:latin typeface="Arial" panose="020B0604020202020204" pitchFamily="34" charset="0"/>
                <a:cs typeface="Arial" panose="020B0604020202020204" pitchFamily="34" charset="0"/>
              </a:rPr>
              <a:t>adversaries</a:t>
            </a:r>
            <a:r>
              <a:rPr lang="en-US" sz="4000" dirty="0">
                <a:latin typeface="Arial" panose="020B0604020202020204" pitchFamily="34" charset="0"/>
                <a:cs typeface="Arial" panose="020B0604020202020204" pitchFamily="34" charset="0"/>
              </a:rPr>
              <a:t> said, “They will </a:t>
            </a:r>
            <a:r>
              <a:rPr lang="en-US" sz="4000" b="1" dirty="0">
                <a:latin typeface="Arial" panose="020B0604020202020204" pitchFamily="34" charset="0"/>
                <a:cs typeface="Arial" panose="020B0604020202020204" pitchFamily="34" charset="0"/>
              </a:rPr>
              <a:t>neither know nor see anything</a:t>
            </a:r>
            <a:r>
              <a:rPr lang="en-US" sz="4000" dirty="0">
                <a:latin typeface="Arial" panose="020B0604020202020204" pitchFamily="34" charset="0"/>
                <a:cs typeface="Arial" panose="020B0604020202020204" pitchFamily="34" charset="0"/>
              </a:rPr>
              <a:t>, till we come into their midst and </a:t>
            </a:r>
            <a:r>
              <a:rPr lang="en-US" sz="4000" b="1" dirty="0">
                <a:highlight>
                  <a:srgbClr val="FF00FF"/>
                </a:highlight>
                <a:latin typeface="Arial" panose="020B0604020202020204" pitchFamily="34" charset="0"/>
                <a:cs typeface="Arial" panose="020B0604020202020204" pitchFamily="34" charset="0"/>
              </a:rPr>
              <a:t>kill them </a:t>
            </a:r>
            <a:r>
              <a:rPr lang="en-US" sz="4000" dirty="0">
                <a:latin typeface="Arial" panose="020B0604020202020204" pitchFamily="34" charset="0"/>
                <a:cs typeface="Arial" panose="020B0604020202020204" pitchFamily="34" charset="0"/>
              </a:rPr>
              <a:t>and cause </a:t>
            </a:r>
            <a:r>
              <a:rPr lang="en-US" sz="4000" b="1" dirty="0">
                <a:highlight>
                  <a:srgbClr val="FF00FF"/>
                </a:highlight>
                <a:latin typeface="Arial" panose="020B0604020202020204" pitchFamily="34" charset="0"/>
                <a:cs typeface="Arial" panose="020B0604020202020204" pitchFamily="34" charset="0"/>
              </a:rPr>
              <a:t>the work to cease</a:t>
            </a:r>
            <a:r>
              <a:rPr lang="en-US" sz="4000"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400" i="1" dirty="0">
                <a:solidFill>
                  <a:srgbClr val="0070C0"/>
                </a:solidFill>
                <a:latin typeface="Arial" panose="020B0604020202020204" pitchFamily="34" charset="0"/>
                <a:cs typeface="Arial" panose="020B0604020202020204" pitchFamily="34" charset="0"/>
              </a:rPr>
            </a:br>
            <a:endParaRPr lang="en-US" sz="2400" i="1" dirty="0">
              <a:solidFill>
                <a:srgbClr val="0070C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DE57757-7D05-161C-E01F-BF50D65BB8C5}"/>
              </a:ext>
            </a:extLst>
          </p:cNvPr>
          <p:cNvSpPr txBox="1">
            <a:spLocks/>
          </p:cNvSpPr>
          <p:nvPr/>
        </p:nvSpPr>
        <p:spPr>
          <a:xfrm>
            <a:off x="549440" y="-627731"/>
            <a:ext cx="8353928" cy="40567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Trends of antisemitism</a:t>
            </a:r>
            <a:b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r>
              <a:rPr kumimoji="0" lang="en-GB" sz="40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PHASE 3 – Violence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t>| Nehemiah 4:11</a:t>
            </a:r>
            <a:br>
              <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3858269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s China Shirked its Obligation to its Citizen Kidnapped by Hamas? -  Harris Sliwoski LLP">
            <a:extLst>
              <a:ext uri="{FF2B5EF4-FFF2-40B4-BE49-F238E27FC236}">
                <a16:creationId xmlns:a16="http://schemas.microsoft.com/office/drawing/2014/main" id="{1CDA7985-97B6-74EF-8C56-65E45F4EBF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148" name="Picture 4" descr="Israeli inquiry finds Oct 7 hostage likely killed by friendly fire | Reuters">
            <a:extLst>
              <a:ext uri="{FF2B5EF4-FFF2-40B4-BE49-F238E27FC236}">
                <a16:creationId xmlns:a16="http://schemas.microsoft.com/office/drawing/2014/main" id="{84603B4F-9692-64F8-E132-9AA796D42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05" y="105958"/>
            <a:ext cx="4755964" cy="317064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srael hostage abducted on motorbike pleads for rescue as two more captives  killed">
            <a:extLst>
              <a:ext uri="{FF2B5EF4-FFF2-40B4-BE49-F238E27FC236}">
                <a16:creationId xmlns:a16="http://schemas.microsoft.com/office/drawing/2014/main" id="{1890AEE7-8271-F87F-43FF-46DA2507A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43" y="154264"/>
            <a:ext cx="5034382" cy="314648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amas' threat to delay next release of Israeli hostages raises fears for  fragile Gaza ceasefire | PBS News">
            <a:extLst>
              <a:ext uri="{FF2B5EF4-FFF2-40B4-BE49-F238E27FC236}">
                <a16:creationId xmlns:a16="http://schemas.microsoft.com/office/drawing/2014/main" id="{BB0253B7-B6C1-AA63-47BE-24E37BFA5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05" y="3581400"/>
            <a:ext cx="4755964" cy="317219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emains of the vehicles victims of the October 7th massacre, all gathered  in one place Government Press Office">
            <a:extLst>
              <a:ext uri="{FF2B5EF4-FFF2-40B4-BE49-F238E27FC236}">
                <a16:creationId xmlns:a16="http://schemas.microsoft.com/office/drawing/2014/main" id="{E54C2BCD-17D4-737D-5107-5078ABFBAB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01"/>
          <a:stretch>
            <a:fillRect/>
          </a:stretch>
        </p:blipFill>
        <p:spPr bwMode="auto">
          <a:xfrm>
            <a:off x="6444343" y="3669154"/>
            <a:ext cx="5034382" cy="299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02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C89B-632E-F41A-2AC9-1226CEAC1D4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E47E6A2-B7C0-D805-EF31-24888A08B0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26684"/>
            <a:ext cx="10515600" cy="4204632"/>
          </a:xfrm>
          <a:prstGeom prst="rect">
            <a:avLst/>
          </a:prstGeom>
        </p:spPr>
      </p:pic>
    </p:spTree>
    <p:extLst>
      <p:ext uri="{BB962C8B-B14F-4D97-AF65-F5344CB8AC3E}">
        <p14:creationId xmlns:p14="http://schemas.microsoft.com/office/powerpoint/2010/main" val="3882072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2AC5-79AE-EFDC-FD98-059BD1C76A3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11A1EFB-15FF-AF2A-E029-319DFD594DFF}"/>
              </a:ext>
            </a:extLst>
          </p:cNvPr>
          <p:cNvSpPr>
            <a:spLocks noGrp="1"/>
          </p:cNvSpPr>
          <p:nvPr>
            <p:ph idx="1"/>
          </p:nvPr>
        </p:nvSpPr>
        <p:spPr/>
        <p:txBody>
          <a:bodyPr/>
          <a:lstStyle/>
          <a:p>
            <a:endParaRPr lang="en-GB" dirty="0"/>
          </a:p>
        </p:txBody>
      </p:sp>
      <p:pic>
        <p:nvPicPr>
          <p:cNvPr id="7170" name="Picture 2" descr="What is Iran's 'axis of resistance' and why is it uniting in fury against  the US and Israel?">
            <a:extLst>
              <a:ext uri="{FF2B5EF4-FFF2-40B4-BE49-F238E27FC236}">
                <a16:creationId xmlns:a16="http://schemas.microsoft.com/office/drawing/2014/main" id="{7FD26EB3-05E5-7813-3B11-555BB3F78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184" y="157620"/>
            <a:ext cx="7080417" cy="65427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bu Obeida speaks behind a number of microphones with logos of world media while wearing a scarf over his face, flanked by two Hamas fighters.">
            <a:extLst>
              <a:ext uri="{FF2B5EF4-FFF2-40B4-BE49-F238E27FC236}">
                <a16:creationId xmlns:a16="http://schemas.microsoft.com/office/drawing/2014/main" id="{70417CF3-6402-7E11-FD07-814AC8373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4689469"/>
            <a:ext cx="3322498" cy="18689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hat to know about Hezbollah, the powerful Iran-backed group on Israel's  border | CNN">
            <a:extLst>
              <a:ext uri="{FF2B5EF4-FFF2-40B4-BE49-F238E27FC236}">
                <a16:creationId xmlns:a16="http://schemas.microsoft.com/office/drawing/2014/main" id="{195CA92C-2279-B5E0-B9FD-2A47BDD12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299626"/>
            <a:ext cx="2982912" cy="198860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oes Iran face a regime change threat, and what would it look like? | SBS  News">
            <a:extLst>
              <a:ext uri="{FF2B5EF4-FFF2-40B4-BE49-F238E27FC236}">
                <a16:creationId xmlns:a16="http://schemas.microsoft.com/office/drawing/2014/main" id="{092EFA8C-B52C-3A21-4BDF-E9C3D9ACE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960" y="4713365"/>
            <a:ext cx="3322498" cy="186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41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6FD1-FCF0-AA71-E639-B1EB50CF5650}"/>
              </a:ext>
            </a:extLst>
          </p:cNvPr>
          <p:cNvSpPr>
            <a:spLocks noGrp="1"/>
          </p:cNvSpPr>
          <p:nvPr>
            <p:ph type="title"/>
          </p:nvPr>
        </p:nvSpPr>
        <p:spPr/>
        <p:txBody>
          <a:bodyPr/>
          <a:lstStyle/>
          <a:p>
            <a:endParaRPr lang="en-GB"/>
          </a:p>
        </p:txBody>
      </p:sp>
      <p:pic>
        <p:nvPicPr>
          <p:cNvPr id="6" name="Content Placeholder 5" descr="A car parked in front of a building&#10;&#10;AI-generated content may be incorrect.">
            <a:extLst>
              <a:ext uri="{FF2B5EF4-FFF2-40B4-BE49-F238E27FC236}">
                <a16:creationId xmlns:a16="http://schemas.microsoft.com/office/drawing/2014/main" id="{B762706F-7B21-D722-BD2F-6E6E92C4CF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7412" y="-286147"/>
            <a:ext cx="13209412" cy="7430294"/>
          </a:xfrm>
        </p:spPr>
      </p:pic>
    </p:spTree>
    <p:extLst>
      <p:ext uri="{BB962C8B-B14F-4D97-AF65-F5344CB8AC3E}">
        <p14:creationId xmlns:p14="http://schemas.microsoft.com/office/powerpoint/2010/main" val="1096299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11429F3-FC59-2C29-27BD-5873B77C5BC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097" r="4992" b="-3"/>
          <a:stretch>
            <a:fillRect/>
          </a:stretch>
        </p:blipFill>
        <p:spPr>
          <a:xfrm>
            <a:off x="643467" y="1655305"/>
            <a:ext cx="5291666" cy="3547390"/>
          </a:xfrm>
          <a:prstGeom prst="rect">
            <a:avLst/>
          </a:prstGeom>
        </p:spPr>
      </p:pic>
      <p:pic>
        <p:nvPicPr>
          <p:cNvPr id="8" name="Picture 7">
            <a:extLst>
              <a:ext uri="{FF2B5EF4-FFF2-40B4-BE49-F238E27FC236}">
                <a16:creationId xmlns:a16="http://schemas.microsoft.com/office/drawing/2014/main" id="{294BFC37-E98F-3A1B-1030-F8D6AC7EED0A}"/>
              </a:ext>
            </a:extLst>
          </p:cNvPr>
          <p:cNvPicPr>
            <a:picLocks noChangeAspect="1"/>
          </p:cNvPicPr>
          <p:nvPr/>
        </p:nvPicPr>
        <p:blipFill>
          <a:blip r:embed="rId3">
            <a:extLst>
              <a:ext uri="{28A0092B-C50C-407E-A947-70E740481C1C}">
                <a14:useLocalDpi xmlns:a14="http://schemas.microsoft.com/office/drawing/2010/main" val="0"/>
              </a:ext>
            </a:extLst>
          </a:blip>
          <a:srcRect r="16088" b="-3"/>
          <a:stretch>
            <a:fillRect/>
          </a:stretch>
        </p:blipFill>
        <p:spPr>
          <a:xfrm>
            <a:off x="6256865" y="1655325"/>
            <a:ext cx="5291667" cy="3547349"/>
          </a:xfrm>
          <a:prstGeom prst="rect">
            <a:avLst/>
          </a:prstGeom>
        </p:spPr>
      </p:pic>
    </p:spTree>
    <p:extLst>
      <p:ext uri="{BB962C8B-B14F-4D97-AF65-F5344CB8AC3E}">
        <p14:creationId xmlns:p14="http://schemas.microsoft.com/office/powerpoint/2010/main" val="1385521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2620-12FE-75B8-67B6-EC8ED908FAD8}"/>
              </a:ext>
            </a:extLst>
          </p:cNvPr>
          <p:cNvSpPr>
            <a:spLocks noGrp="1"/>
          </p:cNvSpPr>
          <p:nvPr>
            <p:ph type="title"/>
          </p:nvPr>
        </p:nvSpPr>
        <p:spPr>
          <a:xfrm>
            <a:off x="1098883" y="3315661"/>
            <a:ext cx="10074441" cy="1325563"/>
          </a:xfrm>
        </p:spPr>
        <p:txBody>
          <a:bodyPr>
            <a:noAutofit/>
          </a:bodyPr>
          <a:lstStyle/>
          <a:p>
            <a:pPr algn="ctr"/>
            <a:r>
              <a:rPr lang="en-GB" sz="7200" b="1" dirty="0"/>
              <a:t>Words</a:t>
            </a:r>
            <a:br>
              <a:rPr lang="en-GB" sz="7200" b="1" dirty="0"/>
            </a:br>
            <a:br>
              <a:rPr lang="en-GB" sz="7200" b="1" dirty="0"/>
            </a:br>
            <a:r>
              <a:rPr lang="en-GB" sz="7200" b="1" dirty="0"/>
              <a:t>Confusion</a:t>
            </a:r>
            <a:br>
              <a:rPr lang="en-GB" sz="7200" b="1" dirty="0"/>
            </a:br>
            <a:br>
              <a:rPr lang="en-GB" sz="7200" b="1" dirty="0"/>
            </a:br>
            <a:r>
              <a:rPr lang="en-GB" sz="7200" b="1" dirty="0"/>
              <a:t>Violence</a:t>
            </a:r>
            <a:br>
              <a:rPr lang="en-GB" sz="7200" b="1" dirty="0"/>
            </a:br>
            <a:endParaRPr lang="en-GB" sz="7200" b="1" dirty="0"/>
          </a:p>
        </p:txBody>
      </p:sp>
      <p:sp>
        <p:nvSpPr>
          <p:cNvPr id="4" name="Arrow: Down 3">
            <a:extLst>
              <a:ext uri="{FF2B5EF4-FFF2-40B4-BE49-F238E27FC236}">
                <a16:creationId xmlns:a16="http://schemas.microsoft.com/office/drawing/2014/main" id="{2F43CF64-7781-87F2-B88B-3E0AF4AF20D8}"/>
              </a:ext>
            </a:extLst>
          </p:cNvPr>
          <p:cNvSpPr/>
          <p:nvPr/>
        </p:nvSpPr>
        <p:spPr>
          <a:xfrm>
            <a:off x="5935578" y="1997242"/>
            <a:ext cx="401053" cy="882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3D47B89E-CEA3-8DA9-14DA-5DB8F0183797}"/>
              </a:ext>
            </a:extLst>
          </p:cNvPr>
          <p:cNvSpPr/>
          <p:nvPr/>
        </p:nvSpPr>
        <p:spPr>
          <a:xfrm>
            <a:off x="5935578" y="4122819"/>
            <a:ext cx="401053" cy="8823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5012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F223C-4B92-31DB-90A4-1347490D4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E2AA7-DEA6-ED3C-D243-932A653CECEC}"/>
              </a:ext>
            </a:extLst>
          </p:cNvPr>
          <p:cNvSpPr>
            <a:spLocks noGrp="1"/>
          </p:cNvSpPr>
          <p:nvPr>
            <p:ph type="title"/>
          </p:nvPr>
        </p:nvSpPr>
        <p:spPr/>
        <p:txBody>
          <a:bodyPr/>
          <a:lstStyle/>
          <a:p>
            <a:br>
              <a:rPr lang="en-GB" dirty="0"/>
            </a:br>
            <a:endParaRPr lang="en-GB" dirty="0"/>
          </a:p>
        </p:txBody>
      </p:sp>
      <p:sp>
        <p:nvSpPr>
          <p:cNvPr id="4" name="Content Placeholder 2">
            <a:extLst>
              <a:ext uri="{FF2B5EF4-FFF2-40B4-BE49-F238E27FC236}">
                <a16:creationId xmlns:a16="http://schemas.microsoft.com/office/drawing/2014/main" id="{9603AF29-2085-0CCC-0C85-C77F1D7B43EC}"/>
              </a:ext>
            </a:extLst>
          </p:cNvPr>
          <p:cNvSpPr txBox="1">
            <a:spLocks/>
          </p:cNvSpPr>
          <p:nvPr/>
        </p:nvSpPr>
        <p:spPr>
          <a:xfrm>
            <a:off x="838200" y="691899"/>
            <a:ext cx="10515600" cy="547420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5400" b="1" dirty="0"/>
              <a:t>“Delegitimise”</a:t>
            </a:r>
            <a:br>
              <a:rPr lang="en-GB" sz="5400" b="1" dirty="0"/>
            </a:br>
            <a:r>
              <a:rPr lang="en-GB" sz="5400" dirty="0"/>
              <a:t>“Israel is occupying the Land!”</a:t>
            </a:r>
            <a:br>
              <a:rPr lang="en-GB" sz="5400" b="1" dirty="0"/>
            </a:br>
            <a:endParaRPr lang="en-GB" sz="5400" b="1" dirty="0"/>
          </a:p>
          <a:p>
            <a:pPr marL="0" indent="0" algn="ctr">
              <a:buFont typeface="Arial" panose="020B0604020202020204" pitchFamily="34" charset="0"/>
              <a:buNone/>
            </a:pPr>
            <a:r>
              <a:rPr lang="en-GB" sz="5400" b="1" dirty="0"/>
              <a:t>“Demonise”</a:t>
            </a:r>
            <a:br>
              <a:rPr lang="en-GB" sz="5400" b="1" dirty="0"/>
            </a:br>
            <a:r>
              <a:rPr lang="en-GB" sz="5400" dirty="0"/>
              <a:t>“Israel is evil and to be blamed!”</a:t>
            </a:r>
            <a:br>
              <a:rPr lang="en-GB" sz="5400" b="1" dirty="0"/>
            </a:br>
            <a:endParaRPr lang="en-GB" sz="5400" b="1" dirty="0"/>
          </a:p>
          <a:p>
            <a:pPr marL="0" indent="0" algn="ctr">
              <a:buFont typeface="Arial" panose="020B0604020202020204" pitchFamily="34" charset="0"/>
              <a:buNone/>
            </a:pPr>
            <a:r>
              <a:rPr lang="en-GB" sz="5400" b="1" dirty="0"/>
              <a:t>“Destroy”</a:t>
            </a:r>
            <a:br>
              <a:rPr lang="en-GB" sz="5400" b="1" dirty="0"/>
            </a:br>
            <a:r>
              <a:rPr lang="en-GB" sz="5400" dirty="0"/>
              <a:t>“Israel has no right to exist”</a:t>
            </a:r>
          </a:p>
        </p:txBody>
      </p:sp>
    </p:spTree>
    <p:extLst>
      <p:ext uri="{BB962C8B-B14F-4D97-AF65-F5344CB8AC3E}">
        <p14:creationId xmlns:p14="http://schemas.microsoft.com/office/powerpoint/2010/main" val="321874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0FE7F942-4948-2836-D0E9-5B1271B6EF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EC0E76-D9A9-D1E3-0ADB-49855FFF3042}"/>
              </a:ext>
            </a:extLst>
          </p:cNvPr>
          <p:cNvSpPr>
            <a:spLocks noGrp="1"/>
          </p:cNvSpPr>
          <p:nvPr>
            <p:ph type="title"/>
          </p:nvPr>
        </p:nvSpPr>
        <p:spPr>
          <a:xfrm>
            <a:off x="838200" y="2019257"/>
            <a:ext cx="10515600" cy="1719262"/>
          </a:xfrm>
        </p:spPr>
        <p:txBody>
          <a:bodyPr>
            <a:normAutofit/>
          </a:bodyPr>
          <a:lstStyle/>
          <a:p>
            <a:pPr algn="ctr"/>
            <a:r>
              <a:rPr lang="en-GB" b="1" dirty="0">
                <a:solidFill>
                  <a:schemeClr val="bg1"/>
                </a:solidFill>
              </a:rPr>
              <a:t>Never again is now</a:t>
            </a:r>
          </a:p>
        </p:txBody>
      </p:sp>
    </p:spTree>
    <p:extLst>
      <p:ext uri="{BB962C8B-B14F-4D97-AF65-F5344CB8AC3E}">
        <p14:creationId xmlns:p14="http://schemas.microsoft.com/office/powerpoint/2010/main" val="323802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C282F-9039-4A74-6FEA-2B6C21C14870}"/>
            </a:ext>
          </a:extLst>
        </p:cNvPr>
        <p:cNvGrpSpPr/>
        <p:nvPr/>
      </p:nvGrpSpPr>
      <p:grpSpPr>
        <a:xfrm>
          <a:off x="0" y="0"/>
          <a:ext cx="0" cy="0"/>
          <a:chOff x="0" y="0"/>
          <a:chExt cx="0" cy="0"/>
        </a:xfrm>
      </p:grpSpPr>
      <p:pic>
        <p:nvPicPr>
          <p:cNvPr id="8194" name="30ACF57F-40E4-4EF8-BCC2-A640736FF4B1" descr="EA58ED4C-4B5C-4040-8518-CE553D04815A@TLBDIRECT">
            <a:extLst>
              <a:ext uri="{FF2B5EF4-FFF2-40B4-BE49-F238E27FC236}">
                <a16:creationId xmlns:a16="http://schemas.microsoft.com/office/drawing/2014/main" id="{86D4DB49-056D-F827-11CC-05F795B277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7201"/>
            <a:ext cx="12192000" cy="604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1611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uple of magazines with text&#10;&#10;AI-generated content may be incorrect.">
            <a:extLst>
              <a:ext uri="{FF2B5EF4-FFF2-40B4-BE49-F238E27FC236}">
                <a16:creationId xmlns:a16="http://schemas.microsoft.com/office/drawing/2014/main" id="{227B2B51-F638-2D9E-5A6D-0E7D08C929E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1" r="24949"/>
          <a:stretch>
            <a:fillRect/>
          </a:stretch>
        </p:blipFill>
        <p:spPr>
          <a:xfrm>
            <a:off x="6834755" y="4273464"/>
            <a:ext cx="4962669" cy="2219411"/>
          </a:xfrm>
        </p:spPr>
      </p:pic>
      <p:sp>
        <p:nvSpPr>
          <p:cNvPr id="8" name="Title 1">
            <a:extLst>
              <a:ext uri="{FF2B5EF4-FFF2-40B4-BE49-F238E27FC236}">
                <a16:creationId xmlns:a16="http://schemas.microsoft.com/office/drawing/2014/main" id="{C9F379B9-1D3E-D027-DB2F-1C59D0A811CB}"/>
              </a:ext>
            </a:extLst>
          </p:cNvPr>
          <p:cNvSpPr>
            <a:spLocks noGrp="1"/>
          </p:cNvSpPr>
          <p:nvPr>
            <p:ph type="title"/>
          </p:nvPr>
        </p:nvSpPr>
        <p:spPr>
          <a:xfrm>
            <a:off x="5121964" y="365125"/>
            <a:ext cx="6641328" cy="1325563"/>
          </a:xfrm>
        </p:spPr>
        <p:txBody>
          <a:bodyPr/>
          <a:lstStyle/>
          <a:p>
            <a:r>
              <a:rPr lang="en-GB" b="1" dirty="0">
                <a:latin typeface="Arial" panose="020B0604020202020204" pitchFamily="34" charset="0"/>
                <a:cs typeface="Arial" panose="020B0604020202020204" pitchFamily="34" charset="0"/>
              </a:rPr>
              <a:t>Free Torch Magazine</a:t>
            </a:r>
            <a:br>
              <a:rPr lang="en-GB"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www.cufi.org.uk/torch</a:t>
            </a:r>
            <a:endParaRPr lang="en-GB" b="1" dirty="0">
              <a:latin typeface="Arial" panose="020B0604020202020204" pitchFamily="34" charset="0"/>
              <a:cs typeface="Arial" panose="020B0604020202020204" pitchFamily="34" charset="0"/>
            </a:endParaRPr>
          </a:p>
        </p:txBody>
      </p:sp>
      <p:pic>
        <p:nvPicPr>
          <p:cNvPr id="2" name="Picture 1" descr="A qr code on a white background&#10;&#10;AI-generated content may be incorrect.">
            <a:extLst>
              <a:ext uri="{FF2B5EF4-FFF2-40B4-BE49-F238E27FC236}">
                <a16:creationId xmlns:a16="http://schemas.microsoft.com/office/drawing/2014/main" id="{18DB5E00-F39E-482D-0954-580D04460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04" y="1885949"/>
            <a:ext cx="1543050" cy="1543050"/>
          </a:xfrm>
          <a:prstGeom prst="rect">
            <a:avLst/>
          </a:prstGeom>
        </p:spPr>
      </p:pic>
      <p:pic>
        <p:nvPicPr>
          <p:cNvPr id="3" name="Content Placeholder 4" descr="A couple of magazines with text&#10;&#10;AI-generated content may be incorrect.">
            <a:extLst>
              <a:ext uri="{FF2B5EF4-FFF2-40B4-BE49-F238E27FC236}">
                <a16:creationId xmlns:a16="http://schemas.microsoft.com/office/drawing/2014/main" id="{56B91E95-F428-DBD2-4E1A-A465034D9265}"/>
              </a:ext>
            </a:extLst>
          </p:cNvPr>
          <p:cNvPicPr>
            <a:picLocks noChangeAspect="1"/>
          </p:cNvPicPr>
          <p:nvPr/>
        </p:nvPicPr>
        <p:blipFill>
          <a:blip r:embed="rId2">
            <a:extLst>
              <a:ext uri="{28A0092B-C50C-407E-A947-70E740481C1C}">
                <a14:useLocalDpi xmlns:a14="http://schemas.microsoft.com/office/drawing/2010/main" val="0"/>
              </a:ext>
            </a:extLst>
          </a:blip>
          <a:srcRect l="50434" r="24949"/>
          <a:stretch>
            <a:fillRect/>
          </a:stretch>
        </p:blipFill>
        <p:spPr>
          <a:xfrm>
            <a:off x="5262466" y="4273464"/>
            <a:ext cx="1628276" cy="2225090"/>
          </a:xfrm>
          <a:prstGeom prst="rect">
            <a:avLst/>
          </a:prstGeom>
        </p:spPr>
      </p:pic>
      <p:pic>
        <p:nvPicPr>
          <p:cNvPr id="4" name="Picture 3" descr="A magazine cover with a lion roaring&#10;&#10;AI-generated content may be incorrect.">
            <a:extLst>
              <a:ext uri="{FF2B5EF4-FFF2-40B4-BE49-F238E27FC236}">
                <a16:creationId xmlns:a16="http://schemas.microsoft.com/office/drawing/2014/main" id="{7698ADB9-D581-887E-37A9-3F2E7DF01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761" y="4334829"/>
            <a:ext cx="1473200" cy="2090124"/>
          </a:xfrm>
          <a:prstGeom prst="rect">
            <a:avLst/>
          </a:prstGeom>
        </p:spPr>
      </p:pic>
      <p:pic>
        <p:nvPicPr>
          <p:cNvPr id="9" name="Picture 8">
            <a:extLst>
              <a:ext uri="{FF2B5EF4-FFF2-40B4-BE49-F238E27FC236}">
                <a16:creationId xmlns:a16="http://schemas.microsoft.com/office/drawing/2014/main" id="{B17D979F-DDC5-F20C-2A4F-F4C9D5BF08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5793" y="297424"/>
            <a:ext cx="4414510" cy="6263150"/>
          </a:xfrm>
          <a:prstGeom prst="rect">
            <a:avLst/>
          </a:prstGeom>
        </p:spPr>
      </p:pic>
    </p:spTree>
    <p:extLst>
      <p:ext uri="{BB962C8B-B14F-4D97-AF65-F5344CB8AC3E}">
        <p14:creationId xmlns:p14="http://schemas.microsoft.com/office/powerpoint/2010/main" val="1727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693EE-FC46-4C51-E2F0-2D49821EE5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85B833-FE73-2190-07EE-28BAD34F15EB}"/>
              </a:ext>
            </a:extLst>
          </p:cNvPr>
          <p:cNvSpPr/>
          <p:nvPr/>
        </p:nvSpPr>
        <p:spPr>
          <a:xfrm>
            <a:off x="6379206" y="179905"/>
            <a:ext cx="5242998"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white"/>
              </a:solidFill>
              <a:effectLst/>
              <a:uLnTx/>
              <a:uFillTx/>
              <a:latin typeface="GillSans-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12468A"/>
                </a:solidFill>
                <a:effectLst/>
                <a:uLnTx/>
                <a:uFillTx/>
                <a:latin typeface="Roboto" panose="02000000000000000000" pitchFamily="2" charset="0"/>
                <a:ea typeface="+mn-ea"/>
                <a:cs typeface="+mn-cs"/>
              </a:rPr>
              <a:t>Join CUFI as we sit down to discuss current issues affecting Israel.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Roboto" panose="02000000000000000000" pitchFamily="2" charset="0"/>
              </a:rPr>
              <a:t>www.cufi.org.uk/podcast</a:t>
            </a:r>
            <a:endParaRPr kumimoji="0" lang="en-GB" sz="3200" b="0" u="none" strike="noStrike" kern="1200" cap="none" spc="0" normalizeH="0" baseline="0" noProof="0" dirty="0">
              <a:ln>
                <a:noFill/>
              </a:ln>
              <a:effectLst/>
              <a:uLnTx/>
              <a:uFillTx/>
              <a:latin typeface="GillSans-Light"/>
              <a:ea typeface="+mn-ea"/>
              <a:cs typeface="+mn-cs"/>
            </a:endParaRPr>
          </a:p>
        </p:txBody>
      </p:sp>
      <p:pic>
        <p:nvPicPr>
          <p:cNvPr id="1027" name="11F7CA62-6340-4A3D-893E-55D07515E3AB">
            <a:extLst>
              <a:ext uri="{FF2B5EF4-FFF2-40B4-BE49-F238E27FC236}">
                <a16:creationId xmlns:a16="http://schemas.microsoft.com/office/drawing/2014/main" id="{E3D4E14E-9A51-F7CF-A52B-E6C5A63E7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507"/>
          <a:stretch>
            <a:fillRect/>
          </a:stretch>
        </p:blipFill>
        <p:spPr bwMode="auto">
          <a:xfrm>
            <a:off x="0" y="0"/>
            <a:ext cx="5955660" cy="56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1F7CA62-6340-4A3D-893E-55D07515E3AB">
            <a:extLst>
              <a:ext uri="{FF2B5EF4-FFF2-40B4-BE49-F238E27FC236}">
                <a16:creationId xmlns:a16="http://schemas.microsoft.com/office/drawing/2014/main" id="{929027FD-3F48-46C9-5179-6D772B86F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574" y="5462963"/>
            <a:ext cx="6025234" cy="157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7F9BD7C-A46E-C025-BF3F-2C704D0F0F2F}"/>
              </a:ext>
            </a:extLst>
          </p:cNvPr>
          <p:cNvPicPr>
            <a:picLocks noChangeAspect="1"/>
          </p:cNvPicPr>
          <p:nvPr/>
        </p:nvPicPr>
        <p:blipFill>
          <a:blip r:embed="rId4"/>
          <a:stretch>
            <a:fillRect/>
          </a:stretch>
        </p:blipFill>
        <p:spPr>
          <a:xfrm>
            <a:off x="5955660" y="3578724"/>
            <a:ext cx="6236340" cy="3279276"/>
          </a:xfrm>
          <a:prstGeom prst="rect">
            <a:avLst/>
          </a:prstGeom>
        </p:spPr>
      </p:pic>
    </p:spTree>
    <p:extLst>
      <p:ext uri="{BB962C8B-B14F-4D97-AF65-F5344CB8AC3E}">
        <p14:creationId xmlns:p14="http://schemas.microsoft.com/office/powerpoint/2010/main" val="101895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B736-794F-2A11-2184-2E6AD61DEC55}"/>
              </a:ext>
            </a:extLst>
          </p:cNvPr>
          <p:cNvSpPr>
            <a:spLocks noGrp="1"/>
          </p:cNvSpPr>
          <p:nvPr>
            <p:ph type="title"/>
          </p:nvPr>
        </p:nvSpPr>
        <p:spPr>
          <a:xfrm>
            <a:off x="3790121" y="365125"/>
            <a:ext cx="10515600" cy="1325563"/>
          </a:xfrm>
        </p:spPr>
        <p:txBody>
          <a:bodyPr/>
          <a:lstStyle/>
          <a:p>
            <a:r>
              <a:rPr lang="en-GB" b="1" dirty="0">
                <a:latin typeface="Arial" panose="020B0604020202020204" pitchFamily="34" charset="0"/>
                <a:cs typeface="Arial" panose="020B0604020202020204" pitchFamily="34" charset="0"/>
              </a:rPr>
              <a:t>Sign-up to receive emails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p:blipFill>
        <p:spPr>
          <a:xfrm>
            <a:off x="458386" y="267638"/>
            <a:ext cx="3053439" cy="6322723"/>
          </a:xfrm>
          <a:prstGeom prst="rect">
            <a:avLst/>
          </a:prstGeom>
          <a:ln>
            <a:noFill/>
          </a:ln>
          <a:effectLst>
            <a:outerShdw blurRad="292100" dist="139700" dir="2700000" algn="tl" rotWithShape="0">
              <a:srgbClr val="333333">
                <a:alpha val="65000"/>
              </a:srgbClr>
            </a:outerShdw>
          </a:effectLst>
        </p:spPr>
      </p:pic>
      <p:pic>
        <p:nvPicPr>
          <p:cNvPr id="6" name="Picture 5" descr="A qr code on a white background&#10;&#10;AI-generated content may be incorrect.">
            <a:extLst>
              <a:ext uri="{FF2B5EF4-FFF2-40B4-BE49-F238E27FC236}">
                <a16:creationId xmlns:a16="http://schemas.microsoft.com/office/drawing/2014/main" id="{92C85B89-90AF-5534-C165-404E792CA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604" y="1885949"/>
            <a:ext cx="1543050" cy="1543050"/>
          </a:xfrm>
          <a:prstGeom prst="rect">
            <a:avLst/>
          </a:prstGeom>
        </p:spPr>
      </p:pic>
      <p:sp>
        <p:nvSpPr>
          <p:cNvPr id="7" name="Title 1">
            <a:extLst>
              <a:ext uri="{FF2B5EF4-FFF2-40B4-BE49-F238E27FC236}">
                <a16:creationId xmlns:a16="http://schemas.microsoft.com/office/drawing/2014/main" id="{BFB417CD-48E4-2841-D183-2837CDEA4DF2}"/>
              </a:ext>
            </a:extLst>
          </p:cNvPr>
          <p:cNvSpPr txBox="1">
            <a:spLocks/>
          </p:cNvSpPr>
          <p:nvPr/>
        </p:nvSpPr>
        <p:spPr>
          <a:xfrm>
            <a:off x="3790121" y="3016251"/>
            <a:ext cx="8126896" cy="29660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latin typeface="Arial" panose="020B0604020202020204" pitchFamily="34" charset="0"/>
              <a:cs typeface="Arial" panose="020B0604020202020204" pitchFamily="34" charset="0"/>
            </a:endParaRPr>
          </a:p>
          <a:p>
            <a:pPr algn="ctr"/>
            <a:r>
              <a:rPr lang="en-GB" sz="3600" b="1" dirty="0">
                <a:latin typeface="Arial" panose="020B0604020202020204" pitchFamily="34" charset="0"/>
                <a:cs typeface="Arial" panose="020B0604020202020204" pitchFamily="34" charset="0"/>
              </a:rPr>
              <a:t>Receive:</a:t>
            </a:r>
            <a:br>
              <a:rPr lang="en-GB" sz="4000" b="1" dirty="0">
                <a:latin typeface="Arial" panose="020B0604020202020204" pitchFamily="34" charset="0"/>
                <a:cs typeface="Arial" panose="020B0604020202020204" pitchFamily="34" charset="0"/>
              </a:rPr>
            </a:br>
            <a:r>
              <a:rPr lang="en-GB" sz="3200" i="1" dirty="0">
                <a:latin typeface="Arial" panose="020B0604020202020204" pitchFamily="34" charset="0"/>
                <a:cs typeface="Arial" panose="020B0604020202020204" pitchFamily="34" charset="0"/>
              </a:rPr>
              <a:t>Weekly Review</a:t>
            </a:r>
            <a:br>
              <a:rPr lang="en-GB" sz="3200" i="1" dirty="0">
                <a:latin typeface="Arial" panose="020B0604020202020204" pitchFamily="34" charset="0"/>
                <a:cs typeface="Arial" panose="020B0604020202020204" pitchFamily="34" charset="0"/>
              </a:rPr>
            </a:br>
            <a:r>
              <a:rPr lang="en-GB" sz="3200" i="1" dirty="0">
                <a:latin typeface="Arial" panose="020B0604020202020204" pitchFamily="34" charset="0"/>
                <a:cs typeface="Arial" panose="020B0604020202020204" pitchFamily="34" charset="0"/>
              </a:rPr>
              <a:t>Campaigns</a:t>
            </a:r>
            <a:br>
              <a:rPr lang="en-GB" sz="3200" i="1" dirty="0">
                <a:latin typeface="Arial" panose="020B0604020202020204" pitchFamily="34" charset="0"/>
                <a:cs typeface="Arial" panose="020B0604020202020204" pitchFamily="34" charset="0"/>
              </a:rPr>
            </a:br>
            <a:r>
              <a:rPr lang="en-GB" sz="3200" i="1" dirty="0">
                <a:latin typeface="Arial" panose="020B0604020202020204" pitchFamily="34" charset="0"/>
                <a:cs typeface="Arial" panose="020B0604020202020204" pitchFamily="34" charset="0"/>
              </a:rPr>
              <a:t>Podcast</a:t>
            </a:r>
            <a:br>
              <a:rPr lang="en-GB" sz="3200" i="1" dirty="0">
                <a:latin typeface="Arial" panose="020B0604020202020204" pitchFamily="34" charset="0"/>
                <a:cs typeface="Arial" panose="020B0604020202020204" pitchFamily="34" charset="0"/>
              </a:rPr>
            </a:br>
            <a:r>
              <a:rPr lang="en-GB" sz="3200" i="1" dirty="0">
                <a:latin typeface="Arial" panose="020B0604020202020204" pitchFamily="34" charset="0"/>
                <a:cs typeface="Arial" panose="020B0604020202020204" pitchFamily="34" charset="0"/>
              </a:rPr>
              <a:t>Other updates</a:t>
            </a:r>
            <a:endParaRPr lang="en-GB"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686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2" y="-6626"/>
            <a:ext cx="8001001" cy="1173163"/>
          </a:xfrm>
        </p:spPr>
        <p:txBody>
          <a:bodyPr/>
          <a:lstStyle/>
          <a:p>
            <a:r>
              <a:rPr lang="en-GB" b="1" dirty="0">
                <a:latin typeface="Arial" panose="020B0604020202020204" pitchFamily="34" charset="0"/>
                <a:cs typeface="Arial" panose="020B0604020202020204" pitchFamily="34" charset="0"/>
              </a:rPr>
              <a:t>Communicating the Truth</a:t>
            </a:r>
            <a:endParaRPr lang="en-GB" b="1" cap="all" dirty="0">
              <a:latin typeface="+mn-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9267" y="1567354"/>
            <a:ext cx="2997727" cy="474399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81235" y="1746259"/>
            <a:ext cx="4064632" cy="437575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223" y="5387507"/>
            <a:ext cx="4064632" cy="1314231"/>
          </a:xfrm>
          <a:prstGeom prst="rect">
            <a:avLst/>
          </a:prstGeom>
        </p:spPr>
      </p:pic>
      <p:sp>
        <p:nvSpPr>
          <p:cNvPr id="3" name="Title 1">
            <a:extLst>
              <a:ext uri="{FF2B5EF4-FFF2-40B4-BE49-F238E27FC236}">
                <a16:creationId xmlns:a16="http://schemas.microsoft.com/office/drawing/2014/main" id="{87D052D0-E61D-7338-9F83-7379D59F3E0D}"/>
              </a:ext>
            </a:extLst>
          </p:cNvPr>
          <p:cNvSpPr txBox="1">
            <a:spLocks/>
          </p:cNvSpPr>
          <p:nvPr/>
        </p:nvSpPr>
        <p:spPr>
          <a:xfrm>
            <a:off x="1484825" y="704164"/>
            <a:ext cx="21866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www.cufi.org.uk</a:t>
            </a:r>
            <a:endParaRPr lang="en-GB" sz="2400" b="1" cap="all" dirty="0">
              <a:latin typeface="+mn-lt"/>
            </a:endParaRPr>
          </a:p>
        </p:txBody>
      </p:sp>
      <p:sp>
        <p:nvSpPr>
          <p:cNvPr id="6" name="Title 1">
            <a:extLst>
              <a:ext uri="{FF2B5EF4-FFF2-40B4-BE49-F238E27FC236}">
                <a16:creationId xmlns:a16="http://schemas.microsoft.com/office/drawing/2014/main" id="{BB053F2E-20CA-EFEF-6B87-22D819AB71AE}"/>
              </a:ext>
            </a:extLst>
          </p:cNvPr>
          <p:cNvSpPr txBox="1">
            <a:spLocks/>
          </p:cNvSpPr>
          <p:nvPr/>
        </p:nvSpPr>
        <p:spPr>
          <a:xfrm>
            <a:off x="6078615" y="904573"/>
            <a:ext cx="47087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Facebook/</a:t>
            </a:r>
            <a:r>
              <a:rPr lang="en-GB" sz="2400" b="1" dirty="0" err="1"/>
              <a:t>christiansunitedforisraeluk</a:t>
            </a:r>
            <a:endParaRPr lang="en-GB" sz="2400" b="1" cap="all" dirty="0">
              <a:latin typeface="+mn-lt"/>
            </a:endParaRPr>
          </a:p>
        </p:txBody>
      </p:sp>
      <p:pic>
        <p:nvPicPr>
          <p:cNvPr id="10" name="Picture 9" descr="A qr code with a white background&#10;&#10;AI-generated content may be incorrect.">
            <a:extLst>
              <a:ext uri="{FF2B5EF4-FFF2-40B4-BE49-F238E27FC236}">
                <a16:creationId xmlns:a16="http://schemas.microsoft.com/office/drawing/2014/main" id="{8310EF87-FA0C-BF69-303B-19E01B87E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981" y="1806674"/>
            <a:ext cx="1384357" cy="1384357"/>
          </a:xfrm>
          <a:prstGeom prst="rect">
            <a:avLst/>
          </a:prstGeom>
        </p:spPr>
      </p:pic>
    </p:spTree>
    <p:extLst>
      <p:ext uri="{BB962C8B-B14F-4D97-AF65-F5344CB8AC3E}">
        <p14:creationId xmlns:p14="http://schemas.microsoft.com/office/powerpoint/2010/main" val="102820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E64A1270305141BE6CFE189C0D01AD" ma:contentTypeVersion="10" ma:contentTypeDescription="Create a new document." ma:contentTypeScope="" ma:versionID="7061ab977301c577a0df1584cd0d76f9">
  <xsd:schema xmlns:xsd="http://www.w3.org/2001/XMLSchema" xmlns:xs="http://www.w3.org/2001/XMLSchema" xmlns:p="http://schemas.microsoft.com/office/2006/metadata/properties" xmlns:ns3="133fa17b-ebd3-4180-b3a1-066c20636800" targetNamespace="http://schemas.microsoft.com/office/2006/metadata/properties" ma:root="true" ma:fieldsID="93f65735bbd76052f40cc1799e52776c" ns3:_="">
    <xsd:import namespace="133fa17b-ebd3-4180-b3a1-066c2063680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fa17b-ebd3-4180-b3a1-066c20636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33fa17b-ebd3-4180-b3a1-066c2063680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39762E-119C-4C19-8160-24B43EA739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3fa17b-ebd3-4180-b3a1-066c206368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5F6C51-A762-4671-84FB-5D7827C0840A}">
  <ds:schemaRefs>
    <ds:schemaRef ds:uri="http://purl.org/dc/elements/1.1/"/>
    <ds:schemaRef ds:uri="http://purl.org/dc/terms/"/>
    <ds:schemaRef ds:uri="http://purl.org/dc/dcmitype/"/>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33fa17b-ebd3-4180-b3a1-066c20636800"/>
  </ds:schemaRefs>
</ds:datastoreItem>
</file>

<file path=customXml/itemProps3.xml><?xml version="1.0" encoding="utf-8"?>
<ds:datastoreItem xmlns:ds="http://schemas.openxmlformats.org/officeDocument/2006/customXml" ds:itemID="{35EBC63A-854C-456F-A369-2B9FBF3809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2237</TotalTime>
  <Words>1602</Words>
  <Application>Microsoft Office PowerPoint</Application>
  <PresentationFormat>Widescreen</PresentationFormat>
  <Paragraphs>97</Paragraphs>
  <Slides>56</Slides>
  <Notes>0</Notes>
  <HiddenSlides>0</HiddenSlides>
  <MMClips>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56</vt:i4>
      </vt:variant>
    </vt:vector>
  </HeadingPairs>
  <TitlesOfParts>
    <vt:vector size="68" baseType="lpstr">
      <vt:lpstr>Aptos</vt:lpstr>
      <vt:lpstr>Aptos Display</vt:lpstr>
      <vt:lpstr>Arial</vt:lpstr>
      <vt:lpstr>Arial Black</vt:lpstr>
      <vt:lpstr>Calibri</vt:lpstr>
      <vt:lpstr>Calibri Light</vt:lpstr>
      <vt:lpstr>GillSans-Light</vt:lpstr>
      <vt:lpstr>GillSans-SemiBold</vt:lpstr>
      <vt:lpstr>Roboto</vt:lpstr>
      <vt:lpstr>Office Theme</vt:lpstr>
      <vt:lpstr>1_Office Theme</vt:lpstr>
      <vt:lpstr>2_Office Theme</vt:lpstr>
      <vt:lpstr>PowerPoint Presentation</vt:lpstr>
      <vt:lpstr>Objectives</vt:lpstr>
      <vt:lpstr>PowerPoint Presentation</vt:lpstr>
      <vt:lpstr>PowerPoint Presentation</vt:lpstr>
      <vt:lpstr>PowerPoint Presentation</vt:lpstr>
      <vt:lpstr>Free Torch Magazine www.cufi.org.uk/torch</vt:lpstr>
      <vt:lpstr>PowerPoint Presentation</vt:lpstr>
      <vt:lpstr>Sign-up to receive emails</vt:lpstr>
      <vt:lpstr>Communicating the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83:3-5</vt:lpstr>
      <vt:lpstr>PowerPoint Presentation</vt:lpstr>
      <vt:lpstr>Responding to the rise in antisemitism</vt:lpstr>
      <vt:lpstr>The Burden</vt:lpstr>
      <vt:lpstr>The Stages of Antisemitism</vt:lpstr>
      <vt:lpstr>But it so happened, when Sanballat heard that we were rebuilding the wall, that he was furious and very indignant, and mocked the Jews. And he spoke before his brethren and the army of Samaria, and said, “What are these feeble Jews doing?      </vt:lpstr>
      <vt:lpstr>But it so happened, when Sanballat heard that we were rebuilding the wall, that he was furious and very indignant, and mocked the Jews. And he spoke before his brethren and the army of Samaria, and said, “What are these feeble Jews doing?      </vt:lpstr>
      <vt:lpstr>When Sanballat the Horonite and Tobiah the Ammonite official heard of it, they were deeply disturbed that a man had come to seek the well-being of the children of Israel.     </vt:lpstr>
      <vt:lpstr>But it so happened, when Sanballat heard that we were rebuilding the wall, that he was furious and very indignant, and mocked the Jews. And he spoke before his brethren and the army of Samaria, and said, “What are these feeble Jews doing?      </vt:lpstr>
      <vt:lpstr>Now it happened, when Sanballat, Tobiah, the Arabs, the Ammonites, and the Ashdodites heard that the walls of Jerusalem were being restored and the gaps were beginning to be closed, that they became very angry, and all of them conspired together to come and attack Jerusalem and create confusion.     </vt:lpstr>
      <vt:lpstr>PowerPoint Presentation</vt:lpstr>
      <vt:lpstr>PowerPoint Presentation</vt:lpstr>
      <vt:lpstr>And our adversaries said, “They will neither know nor see anything, till we come into their midst and kill them and cause the work to cease.”     </vt:lpstr>
      <vt:lpstr>PowerPoint Presentation</vt:lpstr>
      <vt:lpstr>PowerPoint Presentation</vt:lpstr>
      <vt:lpstr>PowerPoint Presentation</vt:lpstr>
      <vt:lpstr>PowerPoint Presentation</vt:lpstr>
      <vt:lpstr>Words  Confusion  Violence </vt:lpstr>
      <vt:lpstr> </vt:lpstr>
      <vt:lpstr>Never again is 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Alastair Kirk (CUFI)</dc:creator>
  <cp:lastModifiedBy>Luton Tony</cp:lastModifiedBy>
  <cp:revision>35</cp:revision>
  <dcterms:created xsi:type="dcterms:W3CDTF">2020-08-01T18:03:13Z</dcterms:created>
  <dcterms:modified xsi:type="dcterms:W3CDTF">2026-06-08T11:18:46Z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0x01010057E64A1270305141BE6CFE189C0D01AD</vt:lpwstr>
  </property>
</Properties>
</file>